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2"/>
  </p:sldMasterIdLst>
  <p:notesMasterIdLst>
    <p:notesMasterId r:id="rId18"/>
  </p:notesMasterIdLst>
  <p:sldIdLst>
    <p:sldId id="256" r:id="rId3"/>
    <p:sldId id="2232" r:id="rId4"/>
    <p:sldId id="2233" r:id="rId5"/>
    <p:sldId id="2234" r:id="rId6"/>
    <p:sldId id="2242" r:id="rId7"/>
    <p:sldId id="2246" r:id="rId8"/>
    <p:sldId id="2245" r:id="rId9"/>
    <p:sldId id="2244" r:id="rId10"/>
    <p:sldId id="2247" r:id="rId11"/>
    <p:sldId id="260" r:id="rId12"/>
    <p:sldId id="261" r:id="rId13"/>
    <p:sldId id="2236" r:id="rId14"/>
    <p:sldId id="2235" r:id="rId15"/>
    <p:sldId id="2241" r:id="rId16"/>
    <p:sldId id="262" r:id="rId17"/>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5B5B"/>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62275" autoAdjust="0"/>
  </p:normalViewPr>
  <p:slideViewPr>
    <p:cSldViewPr snapToGrid="0">
      <p:cViewPr varScale="1">
        <p:scale>
          <a:sx n="69" d="100"/>
          <a:sy n="69" d="100"/>
        </p:scale>
        <p:origin x="157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2EB3A20D-C080-4549-973D-7E1C065DA86C}" type="datetimeFigureOut">
              <a:rPr lang="en-AU" smtClean="0"/>
              <a:t>1/07/2019</a:t>
            </a:fld>
            <a:endParaRPr lang="en-AU"/>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35C561B5-3742-4E87-8E22-54FA4342A2E4}" type="slidenum">
              <a:rPr lang="en-AU" smtClean="0"/>
              <a:t>‹#›</a:t>
            </a:fld>
            <a:endParaRPr lang="en-AU"/>
          </a:p>
        </p:txBody>
      </p:sp>
    </p:spTree>
    <p:extLst>
      <p:ext uri="{BB962C8B-B14F-4D97-AF65-F5344CB8AC3E}">
        <p14:creationId xmlns:p14="http://schemas.microsoft.com/office/powerpoint/2010/main" val="254682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a:t>
            </a:fld>
            <a:endParaRPr lang="en-AU"/>
          </a:p>
        </p:txBody>
      </p:sp>
    </p:spTree>
    <p:extLst>
      <p:ext uri="{BB962C8B-B14F-4D97-AF65-F5344CB8AC3E}">
        <p14:creationId xmlns:p14="http://schemas.microsoft.com/office/powerpoint/2010/main" val="389633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Australian Curriculum Evaluation Quality Authority (ACEQUA)</a:t>
            </a:r>
          </a:p>
          <a:p>
            <a:r>
              <a:rPr lang="en-AU" dirty="0"/>
              <a:t>National Quality Standards (NQS)</a:t>
            </a:r>
          </a:p>
        </p:txBody>
      </p:sp>
      <p:sp>
        <p:nvSpPr>
          <p:cNvPr id="4" name="Slide Number Placeholder 3"/>
          <p:cNvSpPr>
            <a:spLocks noGrp="1"/>
          </p:cNvSpPr>
          <p:nvPr>
            <p:ph type="sldNum" sz="quarter" idx="5"/>
          </p:nvPr>
        </p:nvSpPr>
        <p:spPr/>
        <p:txBody>
          <a:bodyPr/>
          <a:lstStyle/>
          <a:p>
            <a:fld id="{35C561B5-3742-4E87-8E22-54FA4342A2E4}" type="slidenum">
              <a:rPr lang="en-AU" smtClean="0"/>
              <a:t>12</a:t>
            </a:fld>
            <a:endParaRPr lang="en-AU"/>
          </a:p>
        </p:txBody>
      </p:sp>
    </p:spTree>
    <p:extLst>
      <p:ext uri="{BB962C8B-B14F-4D97-AF65-F5344CB8AC3E}">
        <p14:creationId xmlns:p14="http://schemas.microsoft.com/office/powerpoint/2010/main" val="1295606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Nutrition environments are the places in a community where people buy or eat food. </a:t>
            </a:r>
          </a:p>
          <a:p>
            <a:r>
              <a:rPr lang="en-US" dirty="0"/>
              <a:t>Assessments of nutrition environments at restaurants focus on eight types of food indicators: </a:t>
            </a:r>
          </a:p>
          <a:p>
            <a:endParaRPr lang="en-US" dirty="0"/>
          </a:p>
          <a:p>
            <a:pPr marL="228600" indent="-228600">
              <a:buAutoNum type="arabicPeriod"/>
            </a:pPr>
            <a:r>
              <a:rPr lang="en-US" dirty="0"/>
              <a:t>healthy main dish choices (low-fat, low-calorie, healthy main dish options)</a:t>
            </a:r>
          </a:p>
          <a:p>
            <a:pPr marL="228600" indent="-228600">
              <a:buAutoNum type="arabicPeriod"/>
            </a:pPr>
            <a:r>
              <a:rPr lang="en-US" dirty="0"/>
              <a:t>availability of fruits and vegetables without added sauce</a:t>
            </a:r>
          </a:p>
          <a:p>
            <a:pPr marL="228600" indent="-228600">
              <a:buAutoNum type="arabicPeriod"/>
            </a:pPr>
            <a:r>
              <a:rPr lang="en-US" dirty="0"/>
              <a:t>whole grain bread and baked chips</a:t>
            </a:r>
          </a:p>
          <a:p>
            <a:pPr marL="228600" indent="-228600">
              <a:buAutoNum type="arabicPeriod"/>
            </a:pPr>
            <a:r>
              <a:rPr lang="en-US" dirty="0"/>
              <a:t>Beverages</a:t>
            </a:r>
          </a:p>
          <a:p>
            <a:pPr marL="228600" indent="-228600">
              <a:buAutoNum type="arabicPeriod"/>
            </a:pPr>
            <a:r>
              <a:rPr lang="en-US" dirty="0"/>
              <a:t>children's menus</a:t>
            </a:r>
          </a:p>
          <a:p>
            <a:pPr marL="228600" indent="-228600">
              <a:buAutoNum type="arabicPeriod"/>
            </a:pPr>
            <a:r>
              <a:rPr lang="en-US" dirty="0"/>
              <a:t>signage and promotions</a:t>
            </a:r>
          </a:p>
          <a:p>
            <a:pPr marL="228600" indent="-228600">
              <a:buAutoNum type="arabicPeriod"/>
            </a:pPr>
            <a:r>
              <a:rPr lang="en-US" dirty="0"/>
              <a:t>facilitators and barriers to healthy eating</a:t>
            </a:r>
          </a:p>
          <a:p>
            <a:pPr marL="228600" indent="-228600">
              <a:buAutoNum type="arabicPeriod"/>
            </a:pPr>
            <a:r>
              <a:rPr lang="en-US" dirty="0"/>
              <a:t>pricing, and accessibility.</a:t>
            </a: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13</a:t>
            </a:fld>
            <a:endParaRPr lang="en-AU"/>
          </a:p>
        </p:txBody>
      </p:sp>
    </p:spTree>
    <p:extLst>
      <p:ext uri="{BB962C8B-B14F-4D97-AF65-F5344CB8AC3E}">
        <p14:creationId xmlns:p14="http://schemas.microsoft.com/office/powerpoint/2010/main" val="1885556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14</a:t>
            </a:fld>
            <a:endParaRPr lang="en-AU"/>
          </a:p>
        </p:txBody>
      </p:sp>
    </p:spTree>
    <p:extLst>
      <p:ext uri="{BB962C8B-B14F-4D97-AF65-F5344CB8AC3E}">
        <p14:creationId xmlns:p14="http://schemas.microsoft.com/office/powerpoint/2010/main" val="3991885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I hope you got to know a little bit about what I do and how the Regional Innovation Data Lab plans to help communities unlock the hidden potential in their data.</a:t>
            </a:r>
          </a:p>
        </p:txBody>
      </p:sp>
      <p:sp>
        <p:nvSpPr>
          <p:cNvPr id="4" name="Slide Number Placeholder 3"/>
          <p:cNvSpPr>
            <a:spLocks noGrp="1"/>
          </p:cNvSpPr>
          <p:nvPr>
            <p:ph type="sldNum" sz="quarter" idx="5"/>
          </p:nvPr>
        </p:nvSpPr>
        <p:spPr/>
        <p:txBody>
          <a:bodyPr/>
          <a:lstStyle/>
          <a:p>
            <a:fld id="{35C561B5-3742-4E87-8E22-54FA4342A2E4}" type="slidenum">
              <a:rPr lang="en-AU" smtClean="0"/>
              <a:t>15</a:t>
            </a:fld>
            <a:endParaRPr lang="en-AU"/>
          </a:p>
        </p:txBody>
      </p:sp>
    </p:spTree>
    <p:extLst>
      <p:ext uri="{BB962C8B-B14F-4D97-AF65-F5344CB8AC3E}">
        <p14:creationId xmlns:p14="http://schemas.microsoft.com/office/powerpoint/2010/main" val="3464372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unlock the power of data to empower and accelerate the development of flourishing communities</a:t>
            </a:r>
          </a:p>
          <a:p>
            <a:endParaRPr lang="en-US" dirty="0"/>
          </a:p>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2</a:t>
            </a:fld>
            <a:endParaRPr lang="en-AU"/>
          </a:p>
        </p:txBody>
      </p:sp>
    </p:spTree>
    <p:extLst>
      <p:ext uri="{BB962C8B-B14F-4D97-AF65-F5344CB8AC3E}">
        <p14:creationId xmlns:p14="http://schemas.microsoft.com/office/powerpoint/2010/main" val="191051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a:t>So how do we plan to help unlock the power of data and make it accessible? The answer is through strong and strategic partnerships and collaborations, with </a:t>
            </a:r>
          </a:p>
          <a:p>
            <a:pPr marL="171450" indent="-171450">
              <a:buFont typeface="Arial" panose="020B0604020202020204" pitchFamily="34" charset="0"/>
              <a:buChar char="•"/>
            </a:pPr>
            <a:r>
              <a:rPr lang="en-AU"/>
              <a:t>the wealth of intelligence that sits within Griffith university</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all levels of government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not-for-profit</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private sectors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Community</a:t>
            </a:r>
          </a:p>
          <a:p>
            <a:pPr marL="0" indent="0">
              <a:buFont typeface="Arial" panose="020B0604020202020204" pitchFamily="34" charset="0"/>
              <a:buNone/>
            </a:pPr>
            <a:r>
              <a:rPr lang="en-US" sz="1200" b="0" i="0" kern="1200">
                <a:solidFill>
                  <a:schemeClr val="tx1"/>
                </a:solidFill>
                <a:effectLst/>
                <a:latin typeface="+mn-lt"/>
                <a:ea typeface="+mn-ea"/>
                <a:cs typeface="+mn-cs"/>
              </a:rPr>
              <a:t>These partnerships allow us to be at the forefront of regional innovation through data, leveraging our respective strengths to be a national and international leader in harnessing data to build innovative, dynamic, regions of the future.</a:t>
            </a:r>
          </a:p>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3</a:t>
            </a:fld>
            <a:endParaRPr lang="en-AU"/>
          </a:p>
        </p:txBody>
      </p:sp>
    </p:spTree>
    <p:extLst>
      <p:ext uri="{BB962C8B-B14F-4D97-AF65-F5344CB8AC3E}">
        <p14:creationId xmlns:p14="http://schemas.microsoft.com/office/powerpoint/2010/main" val="12906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So </a:t>
            </a:r>
            <a:r>
              <a:rPr lang="en-AU" dirty="0"/>
              <a:t>this is all well and good, but what do we actually build, what is the end result? In all honesty it depends on the project as our approaches are very much tailored to suit our clients, but this doesn’t mean we are constantly reinventing the wheel.</a:t>
            </a:r>
          </a:p>
          <a:p>
            <a:endParaRPr lang="en-AU" dirty="0"/>
          </a:p>
          <a:p>
            <a:r>
              <a:rPr lang="en-AU" dirty="0"/>
              <a:t>Our outputs are diverse but what they all have in common is that they result from strong collaborations and are all designed to increase the capacity and capability at a community level and lead to better place based decision making.</a:t>
            </a:r>
          </a:p>
          <a:p>
            <a:endParaRPr lang="en-AU" dirty="0"/>
          </a:p>
          <a:p>
            <a:endParaRPr lang="en-AU" dirty="0"/>
          </a:p>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4</a:t>
            </a:fld>
            <a:endParaRPr lang="en-AU"/>
          </a:p>
        </p:txBody>
      </p:sp>
    </p:spTree>
    <p:extLst>
      <p:ext uri="{BB962C8B-B14F-4D97-AF65-F5344CB8AC3E}">
        <p14:creationId xmlns:p14="http://schemas.microsoft.com/office/powerpoint/2010/main" val="18181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UI is just a web document that the user gets to see, it’s HTML that you write using </a:t>
            </a:r>
            <a:r>
              <a:rPr lang="en-US" sz="1200" b="0" i="0" kern="1200" dirty="0" err="1">
                <a:solidFill>
                  <a:schemeClr val="tx1"/>
                </a:solidFill>
                <a:effectLst/>
                <a:latin typeface="+mn-lt"/>
                <a:ea typeface="+mn-ea"/>
                <a:cs typeface="+mn-cs"/>
              </a:rPr>
              <a:t>Shiny’s</a:t>
            </a:r>
            <a:r>
              <a:rPr lang="en-US" sz="1200" b="0" i="0" kern="1200" dirty="0">
                <a:solidFill>
                  <a:schemeClr val="tx1"/>
                </a:solidFill>
                <a:effectLst/>
                <a:latin typeface="+mn-lt"/>
                <a:ea typeface="+mn-ea"/>
                <a:cs typeface="+mn-cs"/>
              </a:rPr>
              <a:t> functions. </a:t>
            </a:r>
          </a:p>
          <a:p>
            <a:r>
              <a:rPr lang="en-US" sz="1200" b="0" i="0" kern="1200" dirty="0">
                <a:solidFill>
                  <a:schemeClr val="tx1"/>
                </a:solidFill>
                <a:effectLst/>
                <a:latin typeface="+mn-lt"/>
                <a:ea typeface="+mn-ea"/>
                <a:cs typeface="+mn-cs"/>
              </a:rPr>
              <a:t>The UI is responsible for creating the layout of the app and telling Shiny exactly where things go. </a:t>
            </a:r>
          </a:p>
          <a:p>
            <a:r>
              <a:rPr lang="en-US" sz="1200" b="0" i="0" kern="1200" dirty="0">
                <a:solidFill>
                  <a:schemeClr val="tx1"/>
                </a:solidFill>
                <a:effectLst/>
                <a:latin typeface="+mn-lt"/>
                <a:ea typeface="+mn-ea"/>
                <a:cs typeface="+mn-cs"/>
              </a:rPr>
              <a:t>The server is responsible for the logic of the app; it’s the set of instructions that tell the web page what to show when the user interacts with the page.</a:t>
            </a:r>
          </a:p>
          <a:p>
            <a:r>
              <a:rPr lang="en-US" sz="1200" b="0" i="0" kern="1200" dirty="0">
                <a:solidFill>
                  <a:schemeClr val="tx1"/>
                </a:solidFill>
                <a:effectLst/>
                <a:latin typeface="+mn-lt"/>
                <a:ea typeface="+mn-ea"/>
                <a:cs typeface="+mn-cs"/>
              </a:rPr>
              <a:t>The UI is responsible for creating these controls and telling Shiny </a:t>
            </a:r>
            <a:r>
              <a:rPr lang="en-US" sz="1200" b="0" i="1" kern="1200" dirty="0">
                <a:solidFill>
                  <a:schemeClr val="tx1"/>
                </a:solidFill>
                <a:effectLst/>
                <a:latin typeface="+mn-lt"/>
                <a:ea typeface="+mn-ea"/>
                <a:cs typeface="+mn-cs"/>
              </a:rPr>
              <a:t>where</a:t>
            </a:r>
            <a:r>
              <a:rPr lang="en-US" sz="1200" b="0" i="0" kern="1200" dirty="0">
                <a:solidFill>
                  <a:schemeClr val="tx1"/>
                </a:solidFill>
                <a:effectLst/>
                <a:latin typeface="+mn-lt"/>
                <a:ea typeface="+mn-ea"/>
                <a:cs typeface="+mn-cs"/>
              </a:rPr>
              <a:t> to place the controls and where to place the plot and table, while the server is responsible for creating the actual plot or the data in the table.</a:t>
            </a: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5</a:t>
            </a:fld>
            <a:endParaRPr lang="en-AU"/>
          </a:p>
        </p:txBody>
      </p:sp>
    </p:spTree>
    <p:extLst>
      <p:ext uri="{BB962C8B-B14F-4D97-AF65-F5344CB8AC3E}">
        <p14:creationId xmlns:p14="http://schemas.microsoft.com/office/powerpoint/2010/main" val="3721180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7</a:t>
            </a:fld>
            <a:endParaRPr lang="en-AU"/>
          </a:p>
        </p:txBody>
      </p:sp>
    </p:spTree>
    <p:extLst>
      <p:ext uri="{BB962C8B-B14F-4D97-AF65-F5344CB8AC3E}">
        <p14:creationId xmlns:p14="http://schemas.microsoft.com/office/powerpoint/2010/main" val="111339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Define the political party colours based on the party acronyms in the data</a:t>
            </a:r>
          </a:p>
          <a:p>
            <a:pPr marL="228600" indent="-228600">
              <a:buAutoNum type="arabicPeriod"/>
            </a:pPr>
            <a:r>
              <a:rPr lang="en-AU" dirty="0"/>
              <a:t>When an electorate is selected from the </a:t>
            </a:r>
            <a:r>
              <a:rPr lang="en-AU" dirty="0" err="1"/>
              <a:t>division_input</a:t>
            </a:r>
            <a:r>
              <a:rPr lang="en-AU" dirty="0"/>
              <a:t> drop-down menu we are going to create a subset of the data based on that selection called </a:t>
            </a:r>
            <a:r>
              <a:rPr lang="en-AU" dirty="0" err="1"/>
              <a:t>dat</a:t>
            </a:r>
            <a:endParaRPr lang="en-AU" dirty="0"/>
          </a:p>
          <a:p>
            <a:pPr marL="228600" lvl="0" indent="-228600">
              <a:buFont typeface="+mj-lt"/>
              <a:buAutoNum type="arabicPeriod"/>
            </a:pPr>
            <a:r>
              <a:rPr lang="en-AU" dirty="0"/>
              <a:t>Create the table output using the HTML Table package which will only display rows for past elected parties dating back to 2004 for the selected electorate</a:t>
            </a:r>
          </a:p>
          <a:p>
            <a:pPr marL="228600" lvl="0" indent="-228600">
              <a:buFont typeface="+mj-lt"/>
              <a:buAutoNum type="arabicPeriod"/>
            </a:pPr>
            <a:r>
              <a:rPr lang="en-AU" dirty="0"/>
              <a:t>Format the table</a:t>
            </a:r>
          </a:p>
          <a:p>
            <a:pPr marL="228600" lvl="0" indent="-228600">
              <a:buFont typeface="+mj-lt"/>
              <a:buAutoNum type="arabicPeriod"/>
            </a:pPr>
            <a:r>
              <a:rPr lang="en-AU" dirty="0"/>
              <a:t>Using the </a:t>
            </a:r>
            <a:r>
              <a:rPr lang="en-AU" dirty="0" err="1"/>
              <a:t>css.cell</a:t>
            </a:r>
            <a:r>
              <a:rPr lang="en-AU" dirty="0"/>
              <a:t> functionality within the HTML Table package we are going use </a:t>
            </a:r>
            <a:r>
              <a:rPr lang="en-AU" dirty="0" err="1"/>
              <a:t>vapply</a:t>
            </a:r>
            <a:r>
              <a:rPr lang="en-AU" dirty="0"/>
              <a:t> which is like </a:t>
            </a:r>
            <a:r>
              <a:rPr lang="en-AU" dirty="0" err="1"/>
              <a:t>sapply</a:t>
            </a:r>
            <a:r>
              <a:rPr lang="en-AU" dirty="0"/>
              <a:t> but a bit more specific so it can be safer to use to return a list of colours </a:t>
            </a:r>
            <a:r>
              <a:rPr lang="en-US" dirty="0"/>
              <a:t>(as defined in our </a:t>
            </a:r>
            <a:r>
              <a:rPr lang="en-US" dirty="0" err="1"/>
              <a:t>dat</a:t>
            </a:r>
            <a:r>
              <a:rPr lang="en-US" dirty="0"/>
              <a:t> object above) that match the past elected parties for the electorate selected by the user.</a:t>
            </a:r>
          </a:p>
          <a:p>
            <a:pPr marL="228600" lvl="0" indent="-228600">
              <a:buFont typeface="+mj-lt"/>
              <a:buAutoNum type="arabicPeriod"/>
            </a:pPr>
            <a:r>
              <a:rPr lang="en-AU" dirty="0"/>
              <a:t>Add a footnote and caption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dirty="0"/>
              <a:t>All of this is stored in as a reactive event triggered by a user selecting an electorate from the drop down menu or by clicking on the map and this is all stored in an object called </a:t>
            </a:r>
            <a:r>
              <a:rPr lang="en-AU" dirty="0" err="1"/>
              <a:t>SelectedData</a:t>
            </a:r>
            <a:endParaRPr lang="en-AU" dirty="0"/>
          </a:p>
          <a:p>
            <a:pPr marL="228600" lvl="0" indent="-228600">
              <a:buFont typeface="+mj-lt"/>
              <a:buAutoNum type="arabicPeriod"/>
            </a:pP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8</a:t>
            </a:fld>
            <a:endParaRPr lang="en-AU"/>
          </a:p>
        </p:txBody>
      </p:sp>
    </p:spTree>
    <p:extLst>
      <p:ext uri="{BB962C8B-B14F-4D97-AF65-F5344CB8AC3E}">
        <p14:creationId xmlns:p14="http://schemas.microsoft.com/office/powerpoint/2010/main" val="2874936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 – open sa2 level – aggregated to the CED 2018 level – permission to use 2018 boundaries</a:t>
            </a:r>
          </a:p>
          <a:p>
            <a:endParaRPr lang="en-AU"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Australian Bureau of Statistics (ABS), 2016 and 2018</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Australian Electoral Commission, 2018</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Australian Government Department of Jobs and Small Business, 2018</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Queensland Department of Social Services, 2018</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Queensland Government, 2018</a:t>
            </a:r>
            <a:endParaRPr lang="en-AU" dirty="0"/>
          </a:p>
          <a:p>
            <a:endParaRPr lang="en-AU" dirty="0"/>
          </a:p>
          <a:p>
            <a:r>
              <a:rPr lang="en-AU" dirty="0"/>
              <a:t>Lilley – show no change Labour for the last 15 years and the margin for the seat is 5.8%</a:t>
            </a:r>
          </a:p>
          <a:p>
            <a:r>
              <a:rPr lang="en-AU" dirty="0"/>
              <a:t>Longman – there has been a lot of change and the current margin for the liberals is only 0.8% so watch this space right?</a:t>
            </a:r>
          </a:p>
          <a:p>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10</a:t>
            </a:fld>
            <a:endParaRPr lang="en-AU"/>
          </a:p>
        </p:txBody>
      </p:sp>
    </p:spTree>
    <p:extLst>
      <p:ext uri="{BB962C8B-B14F-4D97-AF65-F5344CB8AC3E}">
        <p14:creationId xmlns:p14="http://schemas.microsoft.com/office/powerpoint/2010/main" val="3785806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Logan is one of the fastest growing areas in Australia, with an extra 200,000 people coming to live in the city over the next 20 years.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Logan is also a very young city with around 50% of residents aged 30 or younger. Within 30 minutes drive of Logan Central live the largest number of Aboriginal and Torres Strait Islander people under 25 in Australia. The challenges faced by the Logan community are growing and complex and as a result, community leaders, Government officials and researchers need a set of tools to be able to quickly understand how their policies, service responses and community support networks are tracking, and this is what I’ve built.</a:t>
            </a:r>
            <a:endParaRPr lang="en-AU" sz="1200" kern="1200" dirty="0">
              <a:solidFill>
                <a:schemeClr val="tx1"/>
              </a:solidFill>
              <a:effectLst/>
              <a:latin typeface="+mn-lt"/>
              <a:ea typeface="+mn-ea"/>
              <a:cs typeface="+mn-cs"/>
            </a:endParaRPr>
          </a:p>
          <a:p>
            <a:endParaRPr lang="en-AU" dirty="0"/>
          </a:p>
          <a:p>
            <a:r>
              <a:rPr lang="en-US" sz="1200" kern="1200" dirty="0">
                <a:solidFill>
                  <a:schemeClr val="tx1"/>
                </a:solidFill>
                <a:effectLst/>
                <a:latin typeface="+mn-lt"/>
                <a:ea typeface="+mn-ea"/>
                <a:cs typeface="+mn-cs"/>
              </a:rPr>
              <a:t>Logan Together is one of RIDL’s key partners and they partner with over 150 community and government </a:t>
            </a:r>
            <a:r>
              <a:rPr lang="en-US" sz="1200" kern="1200" dirty="0" err="1">
                <a:solidFill>
                  <a:schemeClr val="tx1"/>
                </a:solidFill>
                <a:effectLst/>
                <a:latin typeface="+mn-lt"/>
                <a:ea typeface="+mn-ea"/>
                <a:cs typeface="+mn-cs"/>
              </a:rPr>
              <a:t>organisations</a:t>
            </a:r>
            <a:r>
              <a:rPr lang="en-US" sz="1200" kern="1200" dirty="0">
                <a:solidFill>
                  <a:schemeClr val="tx1"/>
                </a:solidFill>
                <a:effectLst/>
                <a:latin typeface="+mn-lt"/>
                <a:ea typeface="+mn-ea"/>
                <a:cs typeface="+mn-cs"/>
              </a:rPr>
              <a:t> across the Logan area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Spreadsheet -&gt; interactive dashboard a much more user friendly and engaging way to facilitate discussions around the service response in the Logan area.</a:t>
            </a:r>
            <a:endParaRPr lang="en-AU" dirty="0"/>
          </a:p>
        </p:txBody>
      </p:sp>
      <p:sp>
        <p:nvSpPr>
          <p:cNvPr id="4" name="Slide Number Placeholder 3"/>
          <p:cNvSpPr>
            <a:spLocks noGrp="1"/>
          </p:cNvSpPr>
          <p:nvPr>
            <p:ph type="sldNum" sz="quarter" idx="5"/>
          </p:nvPr>
        </p:nvSpPr>
        <p:spPr/>
        <p:txBody>
          <a:bodyPr/>
          <a:lstStyle/>
          <a:p>
            <a:fld id="{35C561B5-3742-4E87-8E22-54FA4342A2E4}" type="slidenum">
              <a:rPr lang="en-AU" smtClean="0"/>
              <a:t>11</a:t>
            </a:fld>
            <a:endParaRPr lang="en-AU"/>
          </a:p>
        </p:txBody>
      </p:sp>
    </p:spTree>
    <p:extLst>
      <p:ext uri="{BB962C8B-B14F-4D97-AF65-F5344CB8AC3E}">
        <p14:creationId xmlns:p14="http://schemas.microsoft.com/office/powerpoint/2010/main" val="2832671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 y="215"/>
            <a:ext cx="12188388" cy="6857571"/>
          </a:xfrm>
          <a:prstGeom prst="rect">
            <a:avLst/>
          </a:prstGeom>
        </p:spPr>
      </p:pic>
    </p:spTree>
    <p:extLst>
      <p:ext uri="{BB962C8B-B14F-4D97-AF65-F5344CB8AC3E}">
        <p14:creationId xmlns:p14="http://schemas.microsoft.com/office/powerpoint/2010/main" val="408766170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EE23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2156409"/>
            <a:ext cx="11117943" cy="796211"/>
          </a:xfrm>
        </p:spPr>
        <p:txBody>
          <a:bodyPr anchor="ctr" anchorCtr="0">
            <a:normAutofit/>
          </a:bodyPr>
          <a:lstStyle>
            <a:lvl1pPr algn="ctr">
              <a:lnSpc>
                <a:spcPts val="5333"/>
              </a:lnSpc>
              <a:defRPr sz="4000" b="0" cap="none">
                <a:solidFill>
                  <a:srgbClr val="FFFFFF"/>
                </a:solidFill>
              </a:defRPr>
            </a:lvl1pPr>
          </a:lstStyle>
          <a:p>
            <a:r>
              <a:rPr lang="en-AU" dirty="0"/>
              <a:t>CLICK TO EDIT HEADING</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3299" y="5249794"/>
            <a:ext cx="1895052" cy="1263999"/>
          </a:xfrm>
          <a:prstGeom prst="rect">
            <a:avLst/>
          </a:prstGeom>
        </p:spPr>
      </p:pic>
      <p:sp>
        <p:nvSpPr>
          <p:cNvPr id="10" name="Text Placeholder 9"/>
          <p:cNvSpPr>
            <a:spLocks noGrp="1"/>
          </p:cNvSpPr>
          <p:nvPr>
            <p:ph type="body" sz="quarter" idx="11"/>
          </p:nvPr>
        </p:nvSpPr>
        <p:spPr>
          <a:xfrm>
            <a:off x="609598" y="3018367"/>
            <a:ext cx="11117943" cy="895351"/>
          </a:xfrm>
        </p:spPr>
        <p:txBody>
          <a:bodyPr>
            <a:normAutofit/>
          </a:bodyPr>
          <a:lstStyle>
            <a:lvl1pPr marL="0" indent="0" algn="ctr">
              <a:buNone/>
              <a:defRPr sz="3467" b="0" i="1">
                <a:solidFill>
                  <a:schemeClr val="bg1"/>
                </a:solidFill>
                <a:latin typeface="Copernicus Medium" charset="0"/>
                <a:ea typeface="Copernicus Medium" charset="0"/>
                <a:cs typeface="Copernicus Medium" charset="0"/>
              </a:defRPr>
            </a:lvl1pPr>
          </a:lstStyle>
          <a:p>
            <a:pPr lvl="0"/>
            <a:r>
              <a:rPr lang="en-US"/>
              <a:t>Click to edit Master text styles</a:t>
            </a:r>
          </a:p>
        </p:txBody>
      </p:sp>
    </p:spTree>
    <p:extLst>
      <p:ext uri="{BB962C8B-B14F-4D97-AF65-F5344CB8AC3E}">
        <p14:creationId xmlns:p14="http://schemas.microsoft.com/office/powerpoint/2010/main" val="1900542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 y="215"/>
            <a:ext cx="12188388" cy="6857571"/>
          </a:xfrm>
          <a:prstGeom prst="rect">
            <a:avLst/>
          </a:prstGeom>
        </p:spPr>
      </p:pic>
      <p:sp>
        <p:nvSpPr>
          <p:cNvPr id="5" name="Title 1"/>
          <p:cNvSpPr>
            <a:spLocks noGrp="1"/>
          </p:cNvSpPr>
          <p:nvPr>
            <p:ph type="title" hasCustomPrompt="1"/>
          </p:nvPr>
        </p:nvSpPr>
        <p:spPr>
          <a:xfrm>
            <a:off x="6390431" y="704981"/>
            <a:ext cx="5482253" cy="981724"/>
          </a:xfrm>
        </p:spPr>
        <p:txBody>
          <a:bodyPr>
            <a:normAutofit/>
          </a:bodyPr>
          <a:lstStyle>
            <a:lvl1pPr>
              <a:defRPr sz="4000">
                <a:solidFill>
                  <a:schemeClr val="bg1"/>
                </a:solidFill>
              </a:defRPr>
            </a:lvl1pPr>
          </a:lstStyle>
          <a:p>
            <a:r>
              <a:rPr lang="en-AU" dirty="0"/>
              <a:t>CLICK TO EDIT HEADING</a:t>
            </a:r>
            <a:endParaRPr lang="en-US" dirty="0"/>
          </a:p>
        </p:txBody>
      </p:sp>
      <p:sp>
        <p:nvSpPr>
          <p:cNvPr id="6" name="Text Placeholder 8"/>
          <p:cNvSpPr>
            <a:spLocks noGrp="1"/>
          </p:cNvSpPr>
          <p:nvPr>
            <p:ph type="body" sz="quarter" idx="12"/>
          </p:nvPr>
        </p:nvSpPr>
        <p:spPr>
          <a:xfrm>
            <a:off x="6390432" y="1932518"/>
            <a:ext cx="5482253" cy="388287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7950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 y="215"/>
            <a:ext cx="12188388" cy="6857571"/>
          </a:xfrm>
          <a:prstGeom prst="rect">
            <a:avLst/>
          </a:prstGeom>
        </p:spPr>
      </p:pic>
      <p:sp>
        <p:nvSpPr>
          <p:cNvPr id="2" name="Title 1"/>
          <p:cNvSpPr>
            <a:spLocks noGrp="1"/>
          </p:cNvSpPr>
          <p:nvPr>
            <p:ph type="title" hasCustomPrompt="1"/>
          </p:nvPr>
        </p:nvSpPr>
        <p:spPr>
          <a:xfrm>
            <a:off x="609600" y="1056001"/>
            <a:ext cx="10972800" cy="735508"/>
          </a:xfrm>
        </p:spPr>
        <p:txBody>
          <a:bodyPr lIns="0" tIns="0" rIns="0" bIns="0" anchor="t" anchorCtr="0">
            <a:normAutofit/>
          </a:bodyPr>
          <a:lstStyle>
            <a:lvl1pPr algn="l">
              <a:defRPr sz="4800" b="0" i="0">
                <a:solidFill>
                  <a:srgbClr val="DA0012"/>
                </a:solidFill>
                <a:latin typeface="Jotia Medium" charset="0"/>
                <a:ea typeface="Jotia Medium" charset="0"/>
                <a:cs typeface="Jotia Medium" charset="0"/>
              </a:defRPr>
            </a:lvl1pPr>
          </a:lstStyle>
          <a:p>
            <a:r>
              <a:rPr lang="en-AU" dirty="0"/>
              <a:t>CLICK TO EDIT HEADING</a:t>
            </a:r>
            <a:endParaRPr lang="en-US" dirty="0"/>
          </a:p>
        </p:txBody>
      </p:sp>
      <p:sp>
        <p:nvSpPr>
          <p:cNvPr id="3" name="Content Placeholder 2"/>
          <p:cNvSpPr>
            <a:spLocks noGrp="1"/>
          </p:cNvSpPr>
          <p:nvPr>
            <p:ph idx="1"/>
          </p:nvPr>
        </p:nvSpPr>
        <p:spPr>
          <a:xfrm>
            <a:off x="609600" y="1920001"/>
            <a:ext cx="10972800" cy="3895391"/>
          </a:xfrm>
        </p:spPr>
        <p:txBody>
          <a:bodyPr lIns="0" tIns="0" rIns="0" bIns="0">
            <a:normAutofit/>
          </a:bodyPr>
          <a:lstStyle>
            <a:lvl1pPr marL="457189" indent="-457189">
              <a:lnSpc>
                <a:spcPct val="140000"/>
              </a:lnSpc>
              <a:spcBef>
                <a:spcPts val="0"/>
              </a:spcBef>
              <a:buFont typeface="Wingdings" charset="2"/>
              <a:buChar char="§"/>
              <a:defRPr/>
            </a:lvl1pPr>
            <a:lvl2pPr>
              <a:lnSpc>
                <a:spcPct val="140000"/>
              </a:lnSpc>
              <a:spcBef>
                <a:spcPts val="0"/>
              </a:spcBef>
              <a:defRPr sz="2667">
                <a:latin typeface="Arial"/>
                <a:cs typeface="Arial"/>
              </a:defRPr>
            </a:lvl2pPr>
            <a:lvl3pPr>
              <a:lnSpc>
                <a:spcPct val="140000"/>
              </a:lnSpc>
              <a:spcBef>
                <a:spcPts val="0"/>
              </a:spcBef>
              <a:defRPr sz="2667">
                <a:latin typeface="Arial"/>
                <a:cs typeface="Arial"/>
              </a:defRPr>
            </a:lvl3pPr>
            <a:lvl4pPr>
              <a:lnSpc>
                <a:spcPct val="140000"/>
              </a:lnSpc>
              <a:spcBef>
                <a:spcPts val="0"/>
              </a:spcBef>
              <a:defRPr sz="2667">
                <a:latin typeface="Arial"/>
                <a:cs typeface="Arial"/>
              </a:defRPr>
            </a:lvl4pPr>
            <a:lvl5pPr>
              <a:lnSpc>
                <a:spcPct val="140000"/>
              </a:lnSpc>
              <a:spcBef>
                <a:spcPts val="0"/>
              </a:spcBef>
              <a:defRPr sz="2667">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56468460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F1F1F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HEADING</a:t>
            </a:r>
          </a:p>
        </p:txBody>
      </p:sp>
      <p:sp>
        <p:nvSpPr>
          <p:cNvPr id="5" name="Content Placeholder 2"/>
          <p:cNvSpPr>
            <a:spLocks noGrp="1"/>
          </p:cNvSpPr>
          <p:nvPr>
            <p:ph idx="1"/>
          </p:nvPr>
        </p:nvSpPr>
        <p:spPr>
          <a:xfrm>
            <a:off x="609600" y="1920001"/>
            <a:ext cx="9251576" cy="4593791"/>
          </a:xfrm>
        </p:spPr>
        <p:txBody>
          <a:bodyPr lIns="0" tIns="0" rIns="0" bIns="0">
            <a:normAutofit/>
          </a:bodyPr>
          <a:lstStyle>
            <a:lvl1pPr marL="457189" indent="-457189">
              <a:lnSpc>
                <a:spcPct val="140000"/>
              </a:lnSpc>
              <a:spcBef>
                <a:spcPts val="0"/>
              </a:spcBef>
              <a:buFont typeface="Wingdings" charset="2"/>
              <a:buChar char="§"/>
              <a:defRPr/>
            </a:lvl1pPr>
            <a:lvl2pPr>
              <a:lnSpc>
                <a:spcPct val="140000"/>
              </a:lnSpc>
              <a:spcBef>
                <a:spcPts val="0"/>
              </a:spcBef>
              <a:defRPr sz="2667">
                <a:latin typeface="Arial"/>
                <a:cs typeface="Arial"/>
              </a:defRPr>
            </a:lvl2pPr>
            <a:lvl3pPr>
              <a:lnSpc>
                <a:spcPct val="140000"/>
              </a:lnSpc>
              <a:spcBef>
                <a:spcPts val="0"/>
              </a:spcBef>
              <a:defRPr sz="2667">
                <a:latin typeface="Arial"/>
                <a:cs typeface="Arial"/>
              </a:defRPr>
            </a:lvl3pPr>
            <a:lvl4pPr>
              <a:lnSpc>
                <a:spcPct val="140000"/>
              </a:lnSpc>
              <a:spcBef>
                <a:spcPts val="0"/>
              </a:spcBef>
              <a:defRPr sz="2667">
                <a:latin typeface="Arial"/>
                <a:cs typeface="Arial"/>
              </a:defRPr>
            </a:lvl4pPr>
            <a:lvl5pPr>
              <a:lnSpc>
                <a:spcPct val="140000"/>
              </a:lnSpc>
              <a:spcBef>
                <a:spcPts val="0"/>
              </a:spcBef>
              <a:defRPr sz="2667">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66638" y="5249794"/>
            <a:ext cx="1828373" cy="1263999"/>
          </a:xfrm>
          <a:prstGeom prst="rect">
            <a:avLst/>
          </a:prstGeom>
        </p:spPr>
      </p:pic>
    </p:spTree>
    <p:extLst>
      <p:ext uri="{BB962C8B-B14F-4D97-AF65-F5344CB8AC3E}">
        <p14:creationId xmlns:p14="http://schemas.microsoft.com/office/powerpoint/2010/main" val="18537172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landscape photo">
    <p:bg>
      <p:bgPr>
        <a:solidFill>
          <a:srgbClr val="EE232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 y="215"/>
            <a:ext cx="12188385" cy="6857571"/>
          </a:xfrm>
          <a:prstGeom prst="rect">
            <a:avLst/>
          </a:prstGeom>
        </p:spPr>
      </p:pic>
      <p:sp>
        <p:nvSpPr>
          <p:cNvPr id="2" name="Title 1"/>
          <p:cNvSpPr>
            <a:spLocks noGrp="1"/>
          </p:cNvSpPr>
          <p:nvPr>
            <p:ph type="title" hasCustomPrompt="1"/>
          </p:nvPr>
        </p:nvSpPr>
        <p:spPr>
          <a:xfrm>
            <a:off x="609601" y="754744"/>
            <a:ext cx="5215467" cy="1059443"/>
          </a:xfrm>
        </p:spPr>
        <p:txBody>
          <a:bodyPr>
            <a:normAutofit/>
          </a:bodyPr>
          <a:lstStyle>
            <a:lvl1pPr>
              <a:defRPr sz="4000">
                <a:solidFill>
                  <a:schemeClr val="bg1"/>
                </a:solidFill>
              </a:defRPr>
            </a:lvl1pPr>
          </a:lstStyle>
          <a:p>
            <a:r>
              <a:rPr lang="en-AU" dirty="0"/>
              <a:t>CLICK TO EDIT HEADING</a:t>
            </a:r>
            <a:endParaRPr lang="en-US" dirty="0"/>
          </a:p>
        </p:txBody>
      </p:sp>
      <p:sp>
        <p:nvSpPr>
          <p:cNvPr id="5" name="Text Placeholder 4"/>
          <p:cNvSpPr>
            <a:spLocks noGrp="1"/>
          </p:cNvSpPr>
          <p:nvPr>
            <p:ph type="body" sz="quarter" idx="11"/>
          </p:nvPr>
        </p:nvSpPr>
        <p:spPr>
          <a:xfrm>
            <a:off x="609601" y="1920000"/>
            <a:ext cx="5215467" cy="466533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820444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ortrait photo">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6" y="215"/>
            <a:ext cx="12188388" cy="6857571"/>
          </a:xfrm>
          <a:prstGeom prst="rect">
            <a:avLst/>
          </a:prstGeom>
        </p:spPr>
      </p:pic>
      <p:sp>
        <p:nvSpPr>
          <p:cNvPr id="2" name="Title 1"/>
          <p:cNvSpPr>
            <a:spLocks noGrp="1"/>
          </p:cNvSpPr>
          <p:nvPr>
            <p:ph type="title" hasCustomPrompt="1"/>
          </p:nvPr>
        </p:nvSpPr>
        <p:spPr>
          <a:xfrm>
            <a:off x="6390431" y="704981"/>
            <a:ext cx="5482253" cy="981724"/>
          </a:xfrm>
        </p:spPr>
        <p:txBody>
          <a:bodyPr>
            <a:normAutofit/>
          </a:bodyPr>
          <a:lstStyle>
            <a:lvl1pPr>
              <a:defRPr sz="4000"/>
            </a:lvl1pPr>
          </a:lstStyle>
          <a:p>
            <a:r>
              <a:rPr lang="en-AU" dirty="0"/>
              <a:t>CLICK TO EDIT HEADING</a:t>
            </a:r>
            <a:endParaRPr lang="en-US" dirty="0"/>
          </a:p>
        </p:txBody>
      </p:sp>
      <p:sp>
        <p:nvSpPr>
          <p:cNvPr id="9" name="Text Placeholder 8"/>
          <p:cNvSpPr>
            <a:spLocks noGrp="1"/>
          </p:cNvSpPr>
          <p:nvPr>
            <p:ph type="body" sz="quarter" idx="12"/>
          </p:nvPr>
        </p:nvSpPr>
        <p:spPr>
          <a:xfrm>
            <a:off x="6390432" y="1932519"/>
            <a:ext cx="5482253" cy="3940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48675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149" cy="6858000"/>
          </a:xfrm>
          <a:prstGeom prst="rect">
            <a:avLst/>
          </a:prstGeom>
        </p:spPr>
      </p:pic>
    </p:spTree>
    <p:extLst>
      <p:ext uri="{BB962C8B-B14F-4D97-AF65-F5344CB8AC3E}">
        <p14:creationId xmlns:p14="http://schemas.microsoft.com/office/powerpoint/2010/main" val="83158888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7/1/2019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7/1/2019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7/1/2019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7/1/2019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7/1/2019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7/1/2019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7/1/2019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7/1/2019</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056001"/>
            <a:ext cx="10972800" cy="758185"/>
          </a:xfrm>
          <a:prstGeom prst="rect">
            <a:avLst/>
          </a:prstGeom>
        </p:spPr>
        <p:txBody>
          <a:bodyPr vert="horz" lIns="0" tIns="0" rIns="0" bIns="0" rtlCol="0" anchor="t" anchorCtr="0">
            <a:normAutofit/>
          </a:bodyPr>
          <a:lstStyle/>
          <a:p>
            <a:r>
              <a:rPr lang="en-AU" dirty="0"/>
              <a:t>CLICK TO EDIT HEADING</a:t>
            </a:r>
            <a:endParaRPr lang="en-US" dirty="0"/>
          </a:p>
        </p:txBody>
      </p:sp>
      <p:sp>
        <p:nvSpPr>
          <p:cNvPr id="3" name="Text Placeholder 2"/>
          <p:cNvSpPr>
            <a:spLocks noGrp="1"/>
          </p:cNvSpPr>
          <p:nvPr>
            <p:ph type="body" idx="1"/>
          </p:nvPr>
        </p:nvSpPr>
        <p:spPr>
          <a:xfrm>
            <a:off x="609600" y="1920000"/>
            <a:ext cx="10972800" cy="3761917"/>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41271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sldNum="0" hdr="0" dt="0"/>
  <p:txStyles>
    <p:titleStyle>
      <a:lvl1pPr algn="l" defTabSz="609585" rtl="0" eaLnBrk="1" latinLnBrk="0" hangingPunct="1">
        <a:lnSpc>
          <a:spcPct val="80000"/>
        </a:lnSpc>
        <a:spcBef>
          <a:spcPct val="0"/>
        </a:spcBef>
        <a:buNone/>
        <a:defRPr sz="4800" kern="1200">
          <a:solidFill>
            <a:srgbClr val="DA0012"/>
          </a:solidFill>
          <a:latin typeface="Jotia Medium" charset="0"/>
          <a:ea typeface="Jotia Medium" charset="0"/>
          <a:cs typeface="Jotia Medium" charset="0"/>
        </a:defRPr>
      </a:lvl1pPr>
    </p:titleStyle>
    <p:bodyStyle>
      <a:lvl1pPr marL="457189" indent="-457189" algn="l" defTabSz="609585" rtl="0" eaLnBrk="1" latinLnBrk="0" hangingPunct="1">
        <a:lnSpc>
          <a:spcPct val="140000"/>
        </a:lnSpc>
        <a:spcBef>
          <a:spcPts val="0"/>
        </a:spcBef>
        <a:buFont typeface="Wingdings" charset="2"/>
        <a:buChar char="§"/>
        <a:defRPr sz="2667" kern="1200" baseline="0">
          <a:solidFill>
            <a:schemeClr val="tx1"/>
          </a:solidFill>
          <a:latin typeface="Arial"/>
          <a:ea typeface="+mn-ea"/>
          <a:cs typeface="+mn-cs"/>
        </a:defRPr>
      </a:lvl1pPr>
      <a:lvl2pPr marL="990575" indent="-380990" algn="l" defTabSz="609585" rtl="0" eaLnBrk="1" latinLnBrk="0" hangingPunct="1">
        <a:lnSpc>
          <a:spcPct val="140000"/>
        </a:lnSpc>
        <a:spcBef>
          <a:spcPts val="0"/>
        </a:spcBef>
        <a:buFont typeface="Wingdings" charset="2"/>
        <a:buChar char="§"/>
        <a:defRPr sz="2667" kern="1200" baseline="0">
          <a:solidFill>
            <a:schemeClr val="tx1"/>
          </a:solidFill>
          <a:latin typeface="Arial"/>
          <a:ea typeface="+mn-ea"/>
          <a:cs typeface="+mn-cs"/>
        </a:defRPr>
      </a:lvl2pPr>
      <a:lvl3pPr marL="1523962" indent="-304792" algn="l" defTabSz="609585" rtl="0" eaLnBrk="1" latinLnBrk="0" hangingPunct="1">
        <a:lnSpc>
          <a:spcPct val="140000"/>
        </a:lnSpc>
        <a:spcBef>
          <a:spcPts val="0"/>
        </a:spcBef>
        <a:buFont typeface="Wingdings" charset="2"/>
        <a:buChar char="§"/>
        <a:defRPr sz="2667" kern="1200" baseline="0">
          <a:solidFill>
            <a:schemeClr val="tx1"/>
          </a:solidFill>
          <a:latin typeface="Arial"/>
          <a:ea typeface="+mn-ea"/>
          <a:cs typeface="+mn-cs"/>
        </a:defRPr>
      </a:lvl3pPr>
      <a:lvl4pPr marL="2133547" indent="-304792" algn="l" defTabSz="609585" rtl="0" eaLnBrk="1" latinLnBrk="0" hangingPunct="1">
        <a:lnSpc>
          <a:spcPct val="140000"/>
        </a:lnSpc>
        <a:spcBef>
          <a:spcPts val="0"/>
        </a:spcBef>
        <a:buFont typeface="Wingdings" charset="2"/>
        <a:buChar char="§"/>
        <a:defRPr sz="2667" kern="1200" baseline="0">
          <a:solidFill>
            <a:schemeClr val="tx1"/>
          </a:solidFill>
          <a:latin typeface="Arial"/>
          <a:ea typeface="+mn-ea"/>
          <a:cs typeface="+mn-cs"/>
        </a:defRPr>
      </a:lvl4pPr>
      <a:lvl5pPr marL="2743131" indent="-304792" algn="l" defTabSz="609585" rtl="0" eaLnBrk="1" latinLnBrk="0" hangingPunct="1">
        <a:lnSpc>
          <a:spcPct val="140000"/>
        </a:lnSpc>
        <a:spcBef>
          <a:spcPts val="0"/>
        </a:spcBef>
        <a:buFont typeface="Wingdings" charset="2"/>
        <a:buChar char="§"/>
        <a:defRPr sz="2667" kern="1200" baseline="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hyperlink" Target="https://regionalinnovationdatalab.shinyapps.io/Dashboar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regionalinnovationdatalab.shinyapps.io/Loga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gitlab.com/r.chappell" TargetMode="External"/><Relationship Id="rId3" Type="http://schemas.openxmlformats.org/officeDocument/2006/relationships/hyperlink" Target="https://deanattali.com/" TargetMode="External"/><Relationship Id="rId7" Type="http://schemas.openxmlformats.org/officeDocument/2006/relationships/hyperlink" Target="https://www.griffith.edu.au/griffith-business-school/policy-innovation-hub/regional-innovation-data-lab"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regionalinnovationdatalab.shinyapps.io/Dashboard/" TargetMode="External"/><Relationship Id="rId5" Type="http://schemas.openxmlformats.org/officeDocument/2006/relationships/hyperlink" Target="https://regionalinnovationdatalab.shinyapps.io/Logan/" TargetMode="External"/><Relationship Id="rId4" Type="http://schemas.openxmlformats.org/officeDocument/2006/relationships/hyperlink" Target="https://shiny.rstudio.com/gallery/" TargetMode="External"/><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E42EB-AF4F-4F54-B222-7204781CD089}"/>
              </a:ext>
            </a:extLst>
          </p:cNvPr>
          <p:cNvSpPr>
            <a:spLocks noGrp="1"/>
          </p:cNvSpPr>
          <p:nvPr>
            <p:ph type="ctrTitle"/>
          </p:nvPr>
        </p:nvSpPr>
        <p:spPr>
          <a:xfrm>
            <a:off x="565873" y="5303518"/>
            <a:ext cx="8229600" cy="782320"/>
          </a:xfrm>
        </p:spPr>
        <p:txBody>
          <a:bodyPr>
            <a:noAutofit/>
          </a:bodyPr>
          <a:lstStyle/>
          <a:p>
            <a:pPr algn="l"/>
            <a:r>
              <a:rPr lang="en-AU" sz="6000" dirty="0"/>
              <a:t>R-LADIES: Shiny APPs FOR PLACE BASED INITIATIVES</a:t>
            </a:r>
          </a:p>
        </p:txBody>
      </p:sp>
      <p:pic>
        <p:nvPicPr>
          <p:cNvPr id="5" name="Picture 4">
            <a:extLst>
              <a:ext uri="{FF2B5EF4-FFF2-40B4-BE49-F238E27FC236}">
                <a16:creationId xmlns:a16="http://schemas.microsoft.com/office/drawing/2014/main" id="{EF0F066A-B404-4C47-BD54-7AB058335406}"/>
              </a:ext>
            </a:extLst>
          </p:cNvPr>
          <p:cNvPicPr>
            <a:picLocks noChangeAspect="1"/>
          </p:cNvPicPr>
          <p:nvPr/>
        </p:nvPicPr>
        <p:blipFill rotWithShape="1">
          <a:blip r:embed="rId3">
            <a:extLst/>
          </a:blip>
          <a:srcRect t="14933" b="28887"/>
          <a:stretch/>
        </p:blipFill>
        <p:spPr>
          <a:xfrm>
            <a:off x="20" y="10"/>
            <a:ext cx="12191980" cy="4571990"/>
          </a:xfrm>
          <a:prstGeom prst="rect">
            <a:avLst/>
          </a:prstGeom>
        </p:spPr>
      </p:pic>
      <p:grpSp>
        <p:nvGrpSpPr>
          <p:cNvPr id="12" name="Group 11">
            <a:extLst>
              <a:ext uri="{FF2B5EF4-FFF2-40B4-BE49-F238E27FC236}">
                <a16:creationId xmlns:a16="http://schemas.microsoft.com/office/drawing/2014/main" id="{2784ED8A-F1FA-49B8-A0C4-D61F982343E8}"/>
              </a:ext>
            </a:extLst>
          </p:cNvPr>
          <p:cNvGrpSpPr/>
          <p:nvPr/>
        </p:nvGrpSpPr>
        <p:grpSpPr>
          <a:xfrm>
            <a:off x="8392160" y="5195553"/>
            <a:ext cx="4577111" cy="998251"/>
            <a:chOff x="0" y="5856726"/>
            <a:chExt cx="4871751" cy="1132902"/>
          </a:xfrm>
        </p:grpSpPr>
        <p:pic>
          <p:nvPicPr>
            <p:cNvPr id="6" name="Picture 5">
              <a:extLst>
                <a:ext uri="{FF2B5EF4-FFF2-40B4-BE49-F238E27FC236}">
                  <a16:creationId xmlns:a16="http://schemas.microsoft.com/office/drawing/2014/main" id="{91CACBAF-5317-404E-A08D-D86B5A7D89D2}"/>
                </a:ext>
              </a:extLst>
            </p:cNvPr>
            <p:cNvPicPr>
              <a:picLocks noChangeAspect="1"/>
            </p:cNvPicPr>
            <p:nvPr/>
          </p:nvPicPr>
          <p:blipFill>
            <a:blip r:embed="rId4"/>
            <a:stretch>
              <a:fillRect/>
            </a:stretch>
          </p:blipFill>
          <p:spPr>
            <a:xfrm>
              <a:off x="0" y="5856726"/>
              <a:ext cx="1132902" cy="1132902"/>
            </a:xfrm>
            <a:prstGeom prst="rect">
              <a:avLst/>
            </a:prstGeom>
          </p:spPr>
        </p:pic>
        <p:sp>
          <p:nvSpPr>
            <p:cNvPr id="11" name="TextBox 10">
              <a:extLst>
                <a:ext uri="{FF2B5EF4-FFF2-40B4-BE49-F238E27FC236}">
                  <a16:creationId xmlns:a16="http://schemas.microsoft.com/office/drawing/2014/main" id="{DE8A8DFA-D53B-4064-A301-910EF5189B99}"/>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15032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E453D-6E5C-4BC1-9285-908C94460F55}"/>
              </a:ext>
            </a:extLst>
          </p:cNvPr>
          <p:cNvSpPr>
            <a:spLocks noGrp="1"/>
          </p:cNvSpPr>
          <p:nvPr>
            <p:ph type="title"/>
          </p:nvPr>
        </p:nvSpPr>
        <p:spPr>
          <a:xfrm>
            <a:off x="1024128" y="585216"/>
            <a:ext cx="3133581" cy="1499616"/>
          </a:xfrm>
        </p:spPr>
        <p:txBody>
          <a:bodyPr>
            <a:normAutofit/>
          </a:bodyPr>
          <a:lstStyle/>
          <a:p>
            <a:r>
              <a:rPr lang="en-AU" sz="4000" dirty="0"/>
              <a:t>2019 Election</a:t>
            </a:r>
          </a:p>
        </p:txBody>
      </p:sp>
      <p:sp>
        <p:nvSpPr>
          <p:cNvPr id="9" name="Content Placeholder 8">
            <a:extLst>
              <a:ext uri="{FF2B5EF4-FFF2-40B4-BE49-F238E27FC236}">
                <a16:creationId xmlns:a16="http://schemas.microsoft.com/office/drawing/2014/main" id="{0F5DC606-1F5B-4860-A701-E46B6DE956EF}"/>
              </a:ext>
            </a:extLst>
          </p:cNvPr>
          <p:cNvSpPr>
            <a:spLocks noGrp="1"/>
          </p:cNvSpPr>
          <p:nvPr>
            <p:ph idx="1"/>
          </p:nvPr>
        </p:nvSpPr>
        <p:spPr>
          <a:xfrm>
            <a:off x="1024128" y="1757205"/>
            <a:ext cx="3871553" cy="3931920"/>
          </a:xfrm>
        </p:spPr>
        <p:txBody>
          <a:bodyPr>
            <a:normAutofit fontScale="25000" lnSpcReduction="20000"/>
          </a:bodyPr>
          <a:lstStyle/>
          <a:p>
            <a:pPr>
              <a:buClrTx/>
              <a:buFont typeface="Arial" panose="020B0604020202020204" pitchFamily="34" charset="0"/>
              <a:buChar char="•"/>
            </a:pPr>
            <a:r>
              <a:rPr lang="en-US" sz="9600" dirty="0"/>
              <a:t>Policy Innovation Hub</a:t>
            </a:r>
          </a:p>
          <a:p>
            <a:pPr>
              <a:buClrTx/>
              <a:buFont typeface="Arial" panose="020B0604020202020204" pitchFamily="34" charset="0"/>
              <a:buChar char="•"/>
            </a:pPr>
            <a:r>
              <a:rPr lang="en-US" sz="10000" dirty="0"/>
              <a:t>Project </a:t>
            </a:r>
            <a:r>
              <a:rPr lang="en-AU" sz="10000" dirty="0"/>
              <a:t>Brief: </a:t>
            </a:r>
            <a:r>
              <a:rPr lang="en-AU" sz="10000" i="1" dirty="0"/>
              <a:t>“Easy to digest, interactive and engaging way for policy and political experts to facilitate data driven conversations.”</a:t>
            </a:r>
          </a:p>
          <a:p>
            <a:pPr lvl="1">
              <a:buClrTx/>
              <a:buFont typeface="Arial" panose="020B0604020202020204" pitchFamily="34" charset="0"/>
              <a:buChar char="•"/>
            </a:pPr>
            <a:endParaRPr lang="en-US" sz="1400" dirty="0"/>
          </a:p>
          <a:p>
            <a:pPr>
              <a:buClrTx/>
              <a:buFont typeface="Arial" panose="020B0604020202020204" pitchFamily="34" charset="0"/>
              <a:buChar char="•"/>
            </a:pPr>
            <a:r>
              <a:rPr lang="en-US" sz="10000" dirty="0"/>
              <a:t>SA2 (2016) level open data (on average 10K ppl per SA2 but range from 3-25K)</a:t>
            </a:r>
          </a:p>
          <a:p>
            <a:pPr>
              <a:buClrTx/>
              <a:buFont typeface="Arial" panose="020B0604020202020204" pitchFamily="34" charset="0"/>
              <a:buChar char="•"/>
            </a:pPr>
            <a:r>
              <a:rPr lang="en-US" sz="10000" dirty="0"/>
              <a:t>Permission to use 2018 electoral boundaries</a:t>
            </a:r>
          </a:p>
          <a:p>
            <a:pPr>
              <a:buClrTx/>
              <a:buFont typeface="Arial" panose="020B0604020202020204" pitchFamily="34" charset="0"/>
              <a:buChar char="•"/>
            </a:pPr>
            <a:r>
              <a:rPr lang="en-US" sz="10000" dirty="0"/>
              <a:t>R, </a:t>
            </a:r>
            <a:r>
              <a:rPr lang="en-US" sz="10000" dirty="0" err="1"/>
              <a:t>RShiny</a:t>
            </a:r>
            <a:r>
              <a:rPr lang="en-US" sz="10000" dirty="0"/>
              <a:t>, shinyapps.io</a:t>
            </a:r>
          </a:p>
          <a:p>
            <a:pPr>
              <a:buClr>
                <a:schemeClr val="bg1"/>
              </a:buClr>
              <a:buFont typeface="Wingdings" panose="05000000000000000000" pitchFamily="2" charset="2"/>
              <a:buChar char="§"/>
            </a:pPr>
            <a:endParaRPr lang="en-US" sz="1200" dirty="0"/>
          </a:p>
          <a:p>
            <a:pPr>
              <a:buClr>
                <a:schemeClr val="bg1"/>
              </a:buClr>
              <a:buFont typeface="Wingdings" panose="05000000000000000000" pitchFamily="2" charset="2"/>
              <a:buChar char="§"/>
            </a:pPr>
            <a:endParaRPr lang="en-US" sz="1200" dirty="0"/>
          </a:p>
          <a:p>
            <a:pPr>
              <a:buClr>
                <a:schemeClr val="bg1"/>
              </a:buClr>
              <a:buFont typeface="Wingdings" panose="05000000000000000000" pitchFamily="2" charset="2"/>
              <a:buChar char="§"/>
            </a:pPr>
            <a:endParaRPr lang="en-US" sz="1200" dirty="0"/>
          </a:p>
          <a:p>
            <a:pPr>
              <a:buClr>
                <a:schemeClr val="bg1"/>
              </a:buClr>
              <a:buFont typeface="Wingdings" panose="05000000000000000000" pitchFamily="2" charset="2"/>
              <a:buChar char="§"/>
            </a:pPr>
            <a:endParaRPr lang="en-US" sz="1200" dirty="0"/>
          </a:p>
          <a:p>
            <a:pPr marL="0" indent="0">
              <a:buClr>
                <a:schemeClr val="bg1"/>
              </a:buClr>
              <a:buNone/>
            </a:pPr>
            <a:endParaRPr lang="en-US" sz="1200" dirty="0"/>
          </a:p>
          <a:p>
            <a:pPr marL="0" indent="0">
              <a:buClr>
                <a:schemeClr val="bg1"/>
              </a:buClr>
              <a:buNone/>
            </a:pPr>
            <a:endParaRPr lang="en-US" sz="1200" dirty="0"/>
          </a:p>
          <a:p>
            <a:pPr marL="0" indent="0">
              <a:buClr>
                <a:schemeClr val="bg1"/>
              </a:buClr>
              <a:buNone/>
            </a:pPr>
            <a:r>
              <a:rPr lang="en-US" sz="1200" dirty="0"/>
              <a:t>Code: gitlab.com/</a:t>
            </a:r>
            <a:r>
              <a:rPr lang="en-US" sz="1200" dirty="0" err="1"/>
              <a:t>r.chappell</a:t>
            </a:r>
            <a:r>
              <a:rPr lang="en-US" sz="1200" dirty="0"/>
              <a:t>/2019_ElectionApp_RIDL</a:t>
            </a:r>
          </a:p>
        </p:txBody>
      </p:sp>
      <p:grpSp>
        <p:nvGrpSpPr>
          <p:cNvPr id="6" name="Group 5">
            <a:extLst>
              <a:ext uri="{FF2B5EF4-FFF2-40B4-BE49-F238E27FC236}">
                <a16:creationId xmlns:a16="http://schemas.microsoft.com/office/drawing/2014/main" id="{23992D48-F88C-448D-A04C-596681A6657A}"/>
              </a:ext>
            </a:extLst>
          </p:cNvPr>
          <p:cNvGrpSpPr/>
          <p:nvPr/>
        </p:nvGrpSpPr>
        <p:grpSpPr>
          <a:xfrm>
            <a:off x="4895681" y="585216"/>
            <a:ext cx="6950344" cy="5337162"/>
            <a:chOff x="4366918" y="205902"/>
            <a:chExt cx="7657456" cy="5434733"/>
          </a:xfrm>
        </p:grpSpPr>
        <p:pic>
          <p:nvPicPr>
            <p:cNvPr id="7" name="Content Placeholder 3">
              <a:hlinkClick r:id="rId3"/>
              <a:extLst>
                <a:ext uri="{FF2B5EF4-FFF2-40B4-BE49-F238E27FC236}">
                  <a16:creationId xmlns:a16="http://schemas.microsoft.com/office/drawing/2014/main" id="{967DFABB-20DC-49ED-A32F-2E8D3EE78F2D}"/>
                </a:ext>
              </a:extLst>
            </p:cNvPr>
            <p:cNvPicPr>
              <a:picLocks noChangeAspect="1"/>
            </p:cNvPicPr>
            <p:nvPr/>
          </p:nvPicPr>
          <p:blipFill>
            <a:blip r:embed="rId4"/>
            <a:stretch>
              <a:fillRect/>
            </a:stretch>
          </p:blipFill>
          <p:spPr>
            <a:xfrm>
              <a:off x="4497377" y="1482552"/>
              <a:ext cx="7077590" cy="4158083"/>
            </a:xfrm>
            <a:prstGeom prst="rect">
              <a:avLst/>
            </a:prstGeom>
          </p:spPr>
        </p:pic>
        <p:pic>
          <p:nvPicPr>
            <p:cNvPr id="5" name="Picture 4">
              <a:extLst>
                <a:ext uri="{FF2B5EF4-FFF2-40B4-BE49-F238E27FC236}">
                  <a16:creationId xmlns:a16="http://schemas.microsoft.com/office/drawing/2014/main" id="{66032FC7-580F-4FA3-87CC-58298A555728}"/>
                </a:ext>
              </a:extLst>
            </p:cNvPr>
            <p:cNvPicPr>
              <a:picLocks noChangeAspect="1"/>
            </p:cNvPicPr>
            <p:nvPr/>
          </p:nvPicPr>
          <p:blipFill>
            <a:blip r:embed="rId5"/>
            <a:stretch>
              <a:fillRect/>
            </a:stretch>
          </p:blipFill>
          <p:spPr>
            <a:xfrm>
              <a:off x="4366918" y="205902"/>
              <a:ext cx="7657456" cy="1416376"/>
            </a:xfrm>
            <a:prstGeom prst="rect">
              <a:avLst/>
            </a:prstGeom>
          </p:spPr>
        </p:pic>
      </p:grpSp>
      <p:sp>
        <p:nvSpPr>
          <p:cNvPr id="8" name="TextBox 7">
            <a:extLst>
              <a:ext uri="{FF2B5EF4-FFF2-40B4-BE49-F238E27FC236}">
                <a16:creationId xmlns:a16="http://schemas.microsoft.com/office/drawing/2014/main" id="{F2DA9AA0-00E1-46AE-B313-4B5FF706A328}"/>
              </a:ext>
            </a:extLst>
          </p:cNvPr>
          <p:cNvSpPr txBox="1"/>
          <p:nvPr/>
        </p:nvSpPr>
        <p:spPr>
          <a:xfrm>
            <a:off x="224780" y="6326042"/>
            <a:ext cx="6950344" cy="369332"/>
          </a:xfrm>
          <a:prstGeom prst="rect">
            <a:avLst/>
          </a:prstGeom>
          <a:noFill/>
        </p:spPr>
        <p:txBody>
          <a:bodyPr wrap="square" rtlCol="0">
            <a:spAutoFit/>
          </a:bodyPr>
          <a:lstStyle/>
          <a:p>
            <a:r>
              <a:rPr lang="en-AU" dirty="0">
                <a:solidFill>
                  <a:srgbClr val="0000FF"/>
                </a:solidFill>
                <a:hlinkClick r:id="rId3">
                  <a:extLst>
                    <a:ext uri="{A12FA001-AC4F-418D-AE19-62706E023703}">
                      <ahyp:hlinkClr xmlns:ahyp="http://schemas.microsoft.com/office/drawing/2018/hyperlinkcolor" val="tx"/>
                    </a:ext>
                  </a:extLst>
                </a:hlinkClick>
              </a:rPr>
              <a:t>https://regionalinnovationdatalab.shinyapps.io/Dashboard/</a:t>
            </a:r>
            <a:r>
              <a:rPr lang="en-AU" dirty="0">
                <a:solidFill>
                  <a:srgbClr val="0000FF"/>
                </a:solidFill>
              </a:rPr>
              <a:t> </a:t>
            </a:r>
          </a:p>
        </p:txBody>
      </p:sp>
    </p:spTree>
    <p:extLst>
      <p:ext uri="{BB962C8B-B14F-4D97-AF65-F5344CB8AC3E}">
        <p14:creationId xmlns:p14="http://schemas.microsoft.com/office/powerpoint/2010/main" val="48555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BF8-F42D-41F8-997E-2FAC970DC7E5}"/>
              </a:ext>
            </a:extLst>
          </p:cNvPr>
          <p:cNvSpPr>
            <a:spLocks noGrp="1"/>
          </p:cNvSpPr>
          <p:nvPr>
            <p:ph type="title"/>
          </p:nvPr>
        </p:nvSpPr>
        <p:spPr>
          <a:xfrm>
            <a:off x="1024128" y="585216"/>
            <a:ext cx="6066818" cy="1499616"/>
          </a:xfrm>
        </p:spPr>
        <p:txBody>
          <a:bodyPr>
            <a:normAutofit/>
          </a:bodyPr>
          <a:lstStyle/>
          <a:p>
            <a:r>
              <a:rPr lang="en-AU" dirty="0"/>
              <a:t>Logan TOGETHER: SERVICE RESPONSE</a:t>
            </a:r>
          </a:p>
        </p:txBody>
      </p:sp>
      <p:sp>
        <p:nvSpPr>
          <p:cNvPr id="9" name="Content Placeholder 8">
            <a:extLst>
              <a:ext uri="{FF2B5EF4-FFF2-40B4-BE49-F238E27FC236}">
                <a16:creationId xmlns:a16="http://schemas.microsoft.com/office/drawing/2014/main" id="{D3598BA1-E43E-4583-9401-1F30D9F94861}"/>
              </a:ext>
            </a:extLst>
          </p:cNvPr>
          <p:cNvSpPr>
            <a:spLocks noGrp="1"/>
          </p:cNvSpPr>
          <p:nvPr>
            <p:ph idx="1"/>
          </p:nvPr>
        </p:nvSpPr>
        <p:spPr>
          <a:xfrm>
            <a:off x="1024129" y="2286000"/>
            <a:ext cx="3794362" cy="2095169"/>
          </a:xfrm>
        </p:spPr>
        <p:txBody>
          <a:bodyPr>
            <a:normAutofit/>
          </a:bodyPr>
          <a:lstStyle/>
          <a:p>
            <a:r>
              <a:rPr lang="en-US" dirty="0"/>
              <a:t>Logan Together – Key Partner</a:t>
            </a:r>
          </a:p>
          <a:p>
            <a:r>
              <a:rPr lang="en-US" dirty="0"/>
              <a:t>Manually collected, open and sensitive data (SA2 and LGA)</a:t>
            </a:r>
          </a:p>
          <a:p>
            <a:r>
              <a:rPr lang="en-US" dirty="0"/>
              <a:t>R, </a:t>
            </a:r>
            <a:r>
              <a:rPr lang="en-US" dirty="0" err="1"/>
              <a:t>Rshiny</a:t>
            </a:r>
            <a:r>
              <a:rPr lang="en-US" dirty="0"/>
              <a:t>, shinyapps.io</a:t>
            </a:r>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957EED01-A525-4C2B-8EF0-C92C2C040C36}"/>
              </a:ext>
            </a:extLst>
          </p:cNvPr>
          <p:cNvPicPr>
            <a:picLocks noChangeAspect="1"/>
          </p:cNvPicPr>
          <p:nvPr/>
        </p:nvPicPr>
        <p:blipFill>
          <a:blip r:embed="rId3"/>
          <a:stretch>
            <a:fillRect/>
          </a:stretch>
        </p:blipFill>
        <p:spPr>
          <a:xfrm>
            <a:off x="5534739" y="2199945"/>
            <a:ext cx="4216148" cy="2745766"/>
          </a:xfrm>
          <a:prstGeom prst="rect">
            <a:avLst/>
          </a:prstGeom>
        </p:spPr>
      </p:pic>
      <p:pic>
        <p:nvPicPr>
          <p:cNvPr id="7" name="Content Placeholder 3">
            <a:hlinkClick r:id="rId4"/>
            <a:extLst>
              <a:ext uri="{FF2B5EF4-FFF2-40B4-BE49-F238E27FC236}">
                <a16:creationId xmlns:a16="http://schemas.microsoft.com/office/drawing/2014/main" id="{BB4E3851-3120-48EE-9FC7-FA7E06C35C5A}"/>
              </a:ext>
            </a:extLst>
          </p:cNvPr>
          <p:cNvPicPr>
            <a:picLocks noChangeAspect="1"/>
          </p:cNvPicPr>
          <p:nvPr/>
        </p:nvPicPr>
        <p:blipFill rotWithShape="1">
          <a:blip r:embed="rId5"/>
          <a:srcRect l="285" t="13586" r="66565" b="8913"/>
          <a:stretch/>
        </p:blipFill>
        <p:spPr>
          <a:xfrm>
            <a:off x="7713754" y="3647083"/>
            <a:ext cx="3836599" cy="2802982"/>
          </a:xfrm>
          <a:prstGeom prst="rect">
            <a:avLst/>
          </a:prstGeom>
        </p:spPr>
      </p:pic>
      <p:pic>
        <p:nvPicPr>
          <p:cNvPr id="5" name="Picture 4">
            <a:extLst>
              <a:ext uri="{FF2B5EF4-FFF2-40B4-BE49-F238E27FC236}">
                <a16:creationId xmlns:a16="http://schemas.microsoft.com/office/drawing/2014/main" id="{DB6BC25F-5077-40D0-91D8-E3D6787844D3}"/>
              </a:ext>
            </a:extLst>
          </p:cNvPr>
          <p:cNvPicPr>
            <a:picLocks noChangeAspect="1"/>
          </p:cNvPicPr>
          <p:nvPr/>
        </p:nvPicPr>
        <p:blipFill>
          <a:blip r:embed="rId6"/>
          <a:stretch>
            <a:fillRect/>
          </a:stretch>
        </p:blipFill>
        <p:spPr>
          <a:xfrm>
            <a:off x="7642813" y="640080"/>
            <a:ext cx="3981898" cy="2628053"/>
          </a:xfrm>
          <a:prstGeom prst="rect">
            <a:avLst/>
          </a:prstGeom>
        </p:spPr>
      </p:pic>
      <p:sp>
        <p:nvSpPr>
          <p:cNvPr id="8" name="TextBox 7">
            <a:extLst>
              <a:ext uri="{FF2B5EF4-FFF2-40B4-BE49-F238E27FC236}">
                <a16:creationId xmlns:a16="http://schemas.microsoft.com/office/drawing/2014/main" id="{0237DCE2-0F3F-4DC4-B57C-D384CFA01FE5}"/>
              </a:ext>
            </a:extLst>
          </p:cNvPr>
          <p:cNvSpPr txBox="1"/>
          <p:nvPr/>
        </p:nvSpPr>
        <p:spPr>
          <a:xfrm>
            <a:off x="302602" y="6320910"/>
            <a:ext cx="6950344" cy="369332"/>
          </a:xfrm>
          <a:prstGeom prst="rect">
            <a:avLst/>
          </a:prstGeom>
          <a:noFill/>
        </p:spPr>
        <p:txBody>
          <a:bodyPr wrap="square" rtlCol="0">
            <a:spAutoFit/>
          </a:bodyPr>
          <a:lstStyle/>
          <a:p>
            <a:r>
              <a:rPr lang="en-AU" dirty="0">
                <a:solidFill>
                  <a:srgbClr val="0000FF"/>
                </a:solidFill>
              </a:rPr>
              <a:t>https://regionalinnovationdatalab.shinyapps.io/Logan/</a:t>
            </a:r>
          </a:p>
        </p:txBody>
      </p:sp>
    </p:spTree>
    <p:extLst>
      <p:ext uri="{BB962C8B-B14F-4D97-AF65-F5344CB8AC3E}">
        <p14:creationId xmlns:p14="http://schemas.microsoft.com/office/powerpoint/2010/main" val="275077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985BB-194A-416B-BE90-9F74A93F2C5E}"/>
              </a:ext>
            </a:extLst>
          </p:cNvPr>
          <p:cNvSpPr>
            <a:spLocks noGrp="1"/>
          </p:cNvSpPr>
          <p:nvPr>
            <p:ph type="title"/>
          </p:nvPr>
        </p:nvSpPr>
        <p:spPr/>
        <p:txBody>
          <a:bodyPr/>
          <a:lstStyle/>
          <a:p>
            <a:endParaRPr lang="en-AU"/>
          </a:p>
        </p:txBody>
      </p:sp>
      <p:pic>
        <p:nvPicPr>
          <p:cNvPr id="6" name="Content Placeholder 5">
            <a:extLst>
              <a:ext uri="{FF2B5EF4-FFF2-40B4-BE49-F238E27FC236}">
                <a16:creationId xmlns:a16="http://schemas.microsoft.com/office/drawing/2014/main" id="{3620C888-F3C5-4D7B-B596-24815DA7FA54}"/>
              </a:ext>
            </a:extLst>
          </p:cNvPr>
          <p:cNvPicPr>
            <a:picLocks noGrp="1" noChangeAspect="1"/>
          </p:cNvPicPr>
          <p:nvPr>
            <p:ph idx="1"/>
          </p:nvPr>
        </p:nvPicPr>
        <p:blipFill rotWithShape="1">
          <a:blip r:embed="rId3"/>
          <a:srcRect t="14124" r="507" b="5998"/>
          <a:stretch/>
        </p:blipFill>
        <p:spPr>
          <a:xfrm>
            <a:off x="445637" y="393107"/>
            <a:ext cx="11412490" cy="6108357"/>
          </a:xfrm>
          <a:prstGeom prst="rect">
            <a:avLst/>
          </a:prstGeom>
        </p:spPr>
      </p:pic>
    </p:spTree>
    <p:extLst>
      <p:ext uri="{BB962C8B-B14F-4D97-AF65-F5344CB8AC3E}">
        <p14:creationId xmlns:p14="http://schemas.microsoft.com/office/powerpoint/2010/main" val="2415542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3678-46F4-4DAE-8C06-67734E14DC9D}"/>
              </a:ext>
            </a:extLst>
          </p:cNvPr>
          <p:cNvSpPr>
            <a:spLocks noGrp="1"/>
          </p:cNvSpPr>
          <p:nvPr>
            <p:ph type="title"/>
          </p:nvPr>
        </p:nvSpPr>
        <p:spPr/>
        <p:txBody>
          <a:bodyPr/>
          <a:lstStyle/>
          <a:p>
            <a:r>
              <a:rPr lang="en-AU" dirty="0"/>
              <a:t>Food environment : Research Translation </a:t>
            </a:r>
          </a:p>
        </p:txBody>
      </p:sp>
      <p:sp>
        <p:nvSpPr>
          <p:cNvPr id="3" name="Content Placeholder 2">
            <a:extLst>
              <a:ext uri="{FF2B5EF4-FFF2-40B4-BE49-F238E27FC236}">
                <a16:creationId xmlns:a16="http://schemas.microsoft.com/office/drawing/2014/main" id="{1AE667CF-29D4-407A-962F-72A7C4420D13}"/>
              </a:ext>
            </a:extLst>
          </p:cNvPr>
          <p:cNvSpPr>
            <a:spLocks noGrp="1"/>
          </p:cNvSpPr>
          <p:nvPr>
            <p:ph idx="1"/>
          </p:nvPr>
        </p:nvSpPr>
        <p:spPr>
          <a:xfrm>
            <a:off x="1024128" y="2286000"/>
            <a:ext cx="3881827" cy="4023360"/>
          </a:xfrm>
        </p:spPr>
        <p:txBody>
          <a:bodyPr/>
          <a:lstStyle/>
          <a:p>
            <a:r>
              <a:rPr lang="en-AU" dirty="0"/>
              <a:t>NEMS: Nutrition Environment Measures Study</a:t>
            </a:r>
          </a:p>
          <a:p>
            <a:r>
              <a:rPr lang="en-AU" dirty="0"/>
              <a:t>Regional, Metro, Outer Regional and Inner Regional </a:t>
            </a:r>
          </a:p>
          <a:p>
            <a:r>
              <a:rPr lang="en-AU" dirty="0"/>
              <a:t>Data collected by Griffith PHD student</a:t>
            </a:r>
          </a:p>
          <a:p>
            <a:r>
              <a:rPr lang="en-AU" dirty="0"/>
              <a:t>Still in development</a:t>
            </a:r>
          </a:p>
        </p:txBody>
      </p:sp>
      <p:pic>
        <p:nvPicPr>
          <p:cNvPr id="4" name="Picture 3">
            <a:extLst>
              <a:ext uri="{FF2B5EF4-FFF2-40B4-BE49-F238E27FC236}">
                <a16:creationId xmlns:a16="http://schemas.microsoft.com/office/drawing/2014/main" id="{77B07658-B9F1-40EE-B1F5-D58B30215875}"/>
              </a:ext>
            </a:extLst>
          </p:cNvPr>
          <p:cNvPicPr>
            <a:picLocks noChangeAspect="1"/>
          </p:cNvPicPr>
          <p:nvPr/>
        </p:nvPicPr>
        <p:blipFill rotWithShape="1">
          <a:blip r:embed="rId3"/>
          <a:srcRect t="6805"/>
          <a:stretch/>
        </p:blipFill>
        <p:spPr>
          <a:xfrm>
            <a:off x="4905955" y="1908314"/>
            <a:ext cx="6956845" cy="3689405"/>
          </a:xfrm>
          <a:prstGeom prst="rect">
            <a:avLst/>
          </a:prstGeom>
        </p:spPr>
      </p:pic>
    </p:spTree>
    <p:extLst>
      <p:ext uri="{BB962C8B-B14F-4D97-AF65-F5344CB8AC3E}">
        <p14:creationId xmlns:p14="http://schemas.microsoft.com/office/powerpoint/2010/main" val="143720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73678-46F4-4DAE-8C06-67734E14DC9D}"/>
              </a:ext>
            </a:extLst>
          </p:cNvPr>
          <p:cNvSpPr>
            <a:spLocks noGrp="1"/>
          </p:cNvSpPr>
          <p:nvPr>
            <p:ph type="title"/>
          </p:nvPr>
        </p:nvSpPr>
        <p:spPr/>
        <p:txBody>
          <a:bodyPr/>
          <a:lstStyle/>
          <a:p>
            <a:r>
              <a:rPr lang="en-AU" dirty="0"/>
              <a:t>UNDERSTANDING ENERGY POVERTY</a:t>
            </a:r>
          </a:p>
        </p:txBody>
      </p:sp>
      <p:sp>
        <p:nvSpPr>
          <p:cNvPr id="3" name="Content Placeholder 2">
            <a:extLst>
              <a:ext uri="{FF2B5EF4-FFF2-40B4-BE49-F238E27FC236}">
                <a16:creationId xmlns:a16="http://schemas.microsoft.com/office/drawing/2014/main" id="{1AE667CF-29D4-407A-962F-72A7C4420D13}"/>
              </a:ext>
            </a:extLst>
          </p:cNvPr>
          <p:cNvSpPr>
            <a:spLocks noGrp="1"/>
          </p:cNvSpPr>
          <p:nvPr>
            <p:ph idx="1"/>
          </p:nvPr>
        </p:nvSpPr>
        <p:spPr>
          <a:xfrm>
            <a:off x="1024128" y="1778000"/>
            <a:ext cx="3446272" cy="4023360"/>
          </a:xfrm>
        </p:spPr>
        <p:txBody>
          <a:bodyPr/>
          <a:lstStyle/>
          <a:p>
            <a:r>
              <a:rPr lang="en-AU" dirty="0"/>
              <a:t>Working with industry </a:t>
            </a:r>
          </a:p>
          <a:p>
            <a:r>
              <a:rPr lang="en-AU" dirty="0"/>
              <a:t>Sensitive data at the Suburb and SA2 level</a:t>
            </a:r>
          </a:p>
          <a:p>
            <a:r>
              <a:rPr lang="en-AU" dirty="0"/>
              <a:t>Still in development</a:t>
            </a:r>
          </a:p>
        </p:txBody>
      </p:sp>
      <p:pic>
        <p:nvPicPr>
          <p:cNvPr id="5" name="Picture 4">
            <a:extLst>
              <a:ext uri="{FF2B5EF4-FFF2-40B4-BE49-F238E27FC236}">
                <a16:creationId xmlns:a16="http://schemas.microsoft.com/office/drawing/2014/main" id="{03336D5E-86ED-4442-84E1-CB26044C77DA}"/>
              </a:ext>
            </a:extLst>
          </p:cNvPr>
          <p:cNvPicPr>
            <a:picLocks noChangeAspect="1"/>
          </p:cNvPicPr>
          <p:nvPr/>
        </p:nvPicPr>
        <p:blipFill rotWithShape="1">
          <a:blip r:embed="rId3"/>
          <a:srcRect l="5568" t="5037" b="3260"/>
          <a:stretch/>
        </p:blipFill>
        <p:spPr>
          <a:xfrm>
            <a:off x="4780912" y="1666240"/>
            <a:ext cx="6811648" cy="4862512"/>
          </a:xfrm>
          <a:prstGeom prst="rect">
            <a:avLst/>
          </a:prstGeom>
        </p:spPr>
      </p:pic>
    </p:spTree>
    <p:extLst>
      <p:ext uri="{BB962C8B-B14F-4D97-AF65-F5344CB8AC3E}">
        <p14:creationId xmlns:p14="http://schemas.microsoft.com/office/powerpoint/2010/main" val="165718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2A49-E623-496C-B624-7A49804FB786}"/>
              </a:ext>
            </a:extLst>
          </p:cNvPr>
          <p:cNvSpPr>
            <a:spLocks noGrp="1"/>
          </p:cNvSpPr>
          <p:nvPr>
            <p:ph type="title"/>
          </p:nvPr>
        </p:nvSpPr>
        <p:spPr/>
        <p:txBody>
          <a:bodyPr/>
          <a:lstStyle/>
          <a:p>
            <a:r>
              <a:rPr lang="en-AU" dirty="0"/>
              <a:t>THANK YOU!</a:t>
            </a:r>
          </a:p>
        </p:txBody>
      </p:sp>
      <p:sp>
        <p:nvSpPr>
          <p:cNvPr id="3" name="Content Placeholder 2">
            <a:extLst>
              <a:ext uri="{FF2B5EF4-FFF2-40B4-BE49-F238E27FC236}">
                <a16:creationId xmlns:a16="http://schemas.microsoft.com/office/drawing/2014/main" id="{45216951-01C0-4DB9-B22B-6AE242B33C3B}"/>
              </a:ext>
            </a:extLst>
          </p:cNvPr>
          <p:cNvSpPr>
            <a:spLocks noGrp="1"/>
          </p:cNvSpPr>
          <p:nvPr>
            <p:ph idx="1"/>
          </p:nvPr>
        </p:nvSpPr>
        <p:spPr>
          <a:xfrm>
            <a:off x="443345" y="2084832"/>
            <a:ext cx="11554691" cy="4224528"/>
          </a:xfrm>
        </p:spPr>
        <p:txBody>
          <a:bodyPr>
            <a:normAutofit/>
          </a:bodyPr>
          <a:lstStyle/>
          <a:p>
            <a:r>
              <a:rPr lang="en-AU" dirty="0"/>
              <a:t>LINKS:</a:t>
            </a:r>
          </a:p>
          <a:p>
            <a:r>
              <a:rPr lang="en-AU" dirty="0"/>
              <a:t>Great shiny tutorials and ideas: </a:t>
            </a:r>
            <a:r>
              <a:rPr lang="en-AU" dirty="0">
                <a:solidFill>
                  <a:srgbClr val="0000FF"/>
                </a:solidFill>
                <a:hlinkClick r:id="rId3">
                  <a:extLst>
                    <a:ext uri="{A12FA001-AC4F-418D-AE19-62706E023703}">
                      <ahyp:hlinkClr xmlns:ahyp="http://schemas.microsoft.com/office/drawing/2018/hyperlinkcolor" val="tx"/>
                    </a:ext>
                  </a:extLst>
                </a:hlinkClick>
              </a:rPr>
              <a:t>https://deanattali.com/</a:t>
            </a:r>
            <a:r>
              <a:rPr lang="en-AU" dirty="0">
                <a:solidFill>
                  <a:srgbClr val="0000FF"/>
                </a:solidFill>
              </a:rPr>
              <a:t> </a:t>
            </a:r>
          </a:p>
          <a:p>
            <a:r>
              <a:rPr lang="en-AU" dirty="0"/>
              <a:t>Shiny </a:t>
            </a:r>
            <a:r>
              <a:rPr lang="en-AU" dirty="0" err="1"/>
              <a:t>inspo</a:t>
            </a:r>
            <a:r>
              <a:rPr lang="en-AU" dirty="0"/>
              <a:t>: </a:t>
            </a:r>
            <a:r>
              <a:rPr lang="en-AU" dirty="0">
                <a:solidFill>
                  <a:srgbClr val="0000FF"/>
                </a:solidFill>
                <a:hlinkClick r:id="rId4">
                  <a:extLst>
                    <a:ext uri="{A12FA001-AC4F-418D-AE19-62706E023703}">
                      <ahyp:hlinkClr xmlns:ahyp="http://schemas.microsoft.com/office/drawing/2018/hyperlinkcolor" val="tx"/>
                    </a:ext>
                  </a:extLst>
                </a:hlinkClick>
              </a:rPr>
              <a:t>https://shiny.rstudio.com/gallery/</a:t>
            </a:r>
            <a:endParaRPr lang="en-AU" dirty="0">
              <a:solidFill>
                <a:srgbClr val="0000FF"/>
              </a:solidFill>
            </a:endParaRPr>
          </a:p>
          <a:p>
            <a:r>
              <a:rPr lang="en-AU" dirty="0"/>
              <a:t>Service Response: </a:t>
            </a:r>
            <a:r>
              <a:rPr lang="en-AU" dirty="0">
                <a:solidFill>
                  <a:srgbClr val="0000FF"/>
                </a:solidFill>
                <a:hlinkClick r:id="rId5">
                  <a:extLst>
                    <a:ext uri="{A12FA001-AC4F-418D-AE19-62706E023703}">
                      <ahyp:hlinkClr xmlns:ahyp="http://schemas.microsoft.com/office/drawing/2018/hyperlinkcolor" val="tx"/>
                    </a:ext>
                  </a:extLst>
                </a:hlinkClick>
              </a:rPr>
              <a:t>https://regionalinnovationdatalab.shinyapps.io/Logan/</a:t>
            </a:r>
            <a:r>
              <a:rPr lang="en-AU" dirty="0">
                <a:solidFill>
                  <a:srgbClr val="0000FF"/>
                </a:solidFill>
              </a:rPr>
              <a:t> </a:t>
            </a:r>
          </a:p>
          <a:p>
            <a:r>
              <a:rPr lang="en-AU" dirty="0"/>
              <a:t>Election Dashboard: </a:t>
            </a:r>
            <a:r>
              <a:rPr lang="en-AU" dirty="0">
                <a:solidFill>
                  <a:srgbClr val="0000FF"/>
                </a:solidFill>
                <a:hlinkClick r:id="rId6">
                  <a:extLst>
                    <a:ext uri="{A12FA001-AC4F-418D-AE19-62706E023703}">
                      <ahyp:hlinkClr xmlns:ahyp="http://schemas.microsoft.com/office/drawing/2018/hyperlinkcolor" val="tx"/>
                    </a:ext>
                  </a:extLst>
                </a:hlinkClick>
              </a:rPr>
              <a:t>https://regionalinnovationdatalab.shinyapps.io/Dashboard/</a:t>
            </a:r>
            <a:endParaRPr lang="en-AU" dirty="0">
              <a:solidFill>
                <a:srgbClr val="0000FF"/>
              </a:solidFill>
            </a:endParaRPr>
          </a:p>
          <a:p>
            <a:r>
              <a:rPr lang="en-AU" dirty="0"/>
              <a:t>RIDL: </a:t>
            </a:r>
            <a:r>
              <a:rPr lang="en-AU" dirty="0">
                <a:solidFill>
                  <a:srgbClr val="0000FF"/>
                </a:solidFill>
                <a:hlinkClick r:id="rId7">
                  <a:extLst>
                    <a:ext uri="{A12FA001-AC4F-418D-AE19-62706E023703}">
                      <ahyp:hlinkClr xmlns:ahyp="http://schemas.microsoft.com/office/drawing/2018/hyperlinkcolor" val="tx"/>
                    </a:ext>
                  </a:extLst>
                </a:hlinkClick>
              </a:rPr>
              <a:t>https://www.griffith.edu.au/griffith-business-school/policy-innovation-hub/regional-innovation-data-lab</a:t>
            </a:r>
            <a:r>
              <a:rPr lang="en-AU" dirty="0">
                <a:solidFill>
                  <a:srgbClr val="0000FF"/>
                </a:solidFill>
              </a:rPr>
              <a:t> </a:t>
            </a:r>
          </a:p>
          <a:p>
            <a:r>
              <a:rPr lang="en-AU" dirty="0">
                <a:solidFill>
                  <a:schemeClr val="tx1">
                    <a:lumMod val="75000"/>
                    <a:lumOff val="25000"/>
                  </a:schemeClr>
                </a:solidFill>
              </a:rPr>
              <a:t>My Code: </a:t>
            </a:r>
            <a:r>
              <a:rPr lang="en-AU" dirty="0">
                <a:solidFill>
                  <a:srgbClr val="0000FF"/>
                </a:solidFill>
                <a:hlinkClick r:id="rId8">
                  <a:extLst>
                    <a:ext uri="{A12FA001-AC4F-418D-AE19-62706E023703}">
                      <ahyp:hlinkClr xmlns:ahyp="http://schemas.microsoft.com/office/drawing/2018/hyperlinkcolor" val="tx"/>
                    </a:ext>
                  </a:extLst>
                </a:hlinkClick>
              </a:rPr>
              <a:t>https://gitlab.com/r.chappell</a:t>
            </a:r>
            <a:endParaRPr lang="en-AU" dirty="0">
              <a:solidFill>
                <a:srgbClr val="0000FF"/>
              </a:solidFill>
            </a:endParaRPr>
          </a:p>
        </p:txBody>
      </p:sp>
      <p:grpSp>
        <p:nvGrpSpPr>
          <p:cNvPr id="4" name="Group 3">
            <a:extLst>
              <a:ext uri="{FF2B5EF4-FFF2-40B4-BE49-F238E27FC236}">
                <a16:creationId xmlns:a16="http://schemas.microsoft.com/office/drawing/2014/main" id="{01784F7D-AABC-41EE-A75A-273F602A97D1}"/>
              </a:ext>
            </a:extLst>
          </p:cNvPr>
          <p:cNvGrpSpPr/>
          <p:nvPr/>
        </p:nvGrpSpPr>
        <p:grpSpPr>
          <a:xfrm>
            <a:off x="7752080" y="5512277"/>
            <a:ext cx="4577111" cy="998251"/>
            <a:chOff x="0" y="5856726"/>
            <a:chExt cx="4871751" cy="1132902"/>
          </a:xfrm>
        </p:grpSpPr>
        <p:pic>
          <p:nvPicPr>
            <p:cNvPr id="5" name="Picture 4">
              <a:extLst>
                <a:ext uri="{FF2B5EF4-FFF2-40B4-BE49-F238E27FC236}">
                  <a16:creationId xmlns:a16="http://schemas.microsoft.com/office/drawing/2014/main" id="{DCFEC63D-3AD1-4C66-A519-B802B3E1022E}"/>
                </a:ext>
              </a:extLst>
            </p:cNvPr>
            <p:cNvPicPr>
              <a:picLocks noChangeAspect="1"/>
            </p:cNvPicPr>
            <p:nvPr/>
          </p:nvPicPr>
          <p:blipFill>
            <a:blip r:embed="rId9"/>
            <a:stretch>
              <a:fillRect/>
            </a:stretch>
          </p:blipFill>
          <p:spPr>
            <a:xfrm>
              <a:off x="0" y="5856726"/>
              <a:ext cx="1132902" cy="1132902"/>
            </a:xfrm>
            <a:prstGeom prst="rect">
              <a:avLst/>
            </a:prstGeom>
          </p:spPr>
        </p:pic>
        <p:sp>
          <p:nvSpPr>
            <p:cNvPr id="6" name="TextBox 5">
              <a:extLst>
                <a:ext uri="{FF2B5EF4-FFF2-40B4-BE49-F238E27FC236}">
                  <a16:creationId xmlns:a16="http://schemas.microsoft.com/office/drawing/2014/main" id="{0CFB4704-A145-4A0D-A740-6EEB42E7D50D}"/>
                </a:ext>
              </a:extLst>
            </p:cNvPr>
            <p:cNvSpPr txBox="1"/>
            <p:nvPr/>
          </p:nvSpPr>
          <p:spPr>
            <a:xfrm>
              <a:off x="858551" y="6070127"/>
              <a:ext cx="4013200" cy="523220"/>
            </a:xfrm>
            <a:prstGeom prst="rect">
              <a:avLst/>
            </a:prstGeom>
            <a:noFill/>
          </p:spPr>
          <p:txBody>
            <a:bodyPr wrap="square" rtlCol="0">
              <a:spAutoFit/>
            </a:bodyPr>
            <a:lstStyle/>
            <a:p>
              <a:r>
                <a:rPr lang="en-AU" sz="2800" dirty="0"/>
                <a:t>@</a:t>
              </a:r>
              <a:r>
                <a:rPr lang="en-AU" sz="2800" dirty="0" err="1"/>
                <a:t>rhetta_chappell</a:t>
              </a:r>
              <a:endParaRPr lang="en-AU" sz="2800" dirty="0"/>
            </a:p>
          </p:txBody>
        </p:sp>
      </p:grpSp>
    </p:spTree>
    <p:extLst>
      <p:ext uri="{BB962C8B-B14F-4D97-AF65-F5344CB8AC3E}">
        <p14:creationId xmlns:p14="http://schemas.microsoft.com/office/powerpoint/2010/main" val="1182273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2ADA827-28BD-4182-B4A6-C9B45B3BED4E}"/>
              </a:ext>
            </a:extLst>
          </p:cNvPr>
          <p:cNvSpPr/>
          <p:nvPr/>
        </p:nvSpPr>
        <p:spPr>
          <a:xfrm>
            <a:off x="7056000" y="718368"/>
            <a:ext cx="4800000" cy="4800000"/>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AU" sz="2400">
              <a:solidFill>
                <a:prstClr val="white"/>
              </a:solidFill>
              <a:latin typeface="Calibri"/>
            </a:endParaRPr>
          </a:p>
        </p:txBody>
      </p:sp>
      <p:sp>
        <p:nvSpPr>
          <p:cNvPr id="5" name="Oval 4">
            <a:extLst>
              <a:ext uri="{FF2B5EF4-FFF2-40B4-BE49-F238E27FC236}">
                <a16:creationId xmlns:a16="http://schemas.microsoft.com/office/drawing/2014/main" id="{17B20343-57FC-4F81-A6A2-CEC855C07035}"/>
              </a:ext>
            </a:extLst>
          </p:cNvPr>
          <p:cNvSpPr/>
          <p:nvPr/>
        </p:nvSpPr>
        <p:spPr>
          <a:xfrm>
            <a:off x="8016000" y="1678368"/>
            <a:ext cx="2880000" cy="2880000"/>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AU" sz="2400">
              <a:solidFill>
                <a:prstClr val="white"/>
              </a:solidFill>
              <a:latin typeface="Calibri"/>
            </a:endParaRPr>
          </a:p>
        </p:txBody>
      </p:sp>
      <p:sp>
        <p:nvSpPr>
          <p:cNvPr id="4" name="Oval 3">
            <a:extLst>
              <a:ext uri="{FF2B5EF4-FFF2-40B4-BE49-F238E27FC236}">
                <a16:creationId xmlns:a16="http://schemas.microsoft.com/office/drawing/2014/main" id="{629D26E5-711C-46BC-BFC1-689550B55258}"/>
              </a:ext>
            </a:extLst>
          </p:cNvPr>
          <p:cNvSpPr/>
          <p:nvPr/>
        </p:nvSpPr>
        <p:spPr>
          <a:xfrm>
            <a:off x="8736000" y="2398368"/>
            <a:ext cx="1440000" cy="1440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AU" sz="2400" dirty="0">
                <a:solidFill>
                  <a:prstClr val="white"/>
                </a:solidFill>
                <a:latin typeface="Calibri"/>
              </a:rPr>
              <a:t>WHY</a:t>
            </a:r>
          </a:p>
        </p:txBody>
      </p:sp>
      <p:sp>
        <p:nvSpPr>
          <p:cNvPr id="2" name="TextBox 1">
            <a:extLst>
              <a:ext uri="{FF2B5EF4-FFF2-40B4-BE49-F238E27FC236}">
                <a16:creationId xmlns:a16="http://schemas.microsoft.com/office/drawing/2014/main" id="{60D1F018-72CE-4825-B40C-F9750FC04E1E}"/>
              </a:ext>
            </a:extLst>
          </p:cNvPr>
          <p:cNvSpPr txBox="1"/>
          <p:nvPr/>
        </p:nvSpPr>
        <p:spPr>
          <a:xfrm>
            <a:off x="8736000" y="1874886"/>
            <a:ext cx="1440000" cy="461665"/>
          </a:xfrm>
          <a:prstGeom prst="rect">
            <a:avLst/>
          </a:prstGeom>
          <a:noFill/>
        </p:spPr>
        <p:txBody>
          <a:bodyPr wrap="square" rtlCol="0">
            <a:spAutoFit/>
          </a:bodyPr>
          <a:lstStyle/>
          <a:p>
            <a:pPr algn="ctr" defTabSz="609585"/>
            <a:r>
              <a:rPr lang="en-AU" sz="2400" dirty="0">
                <a:solidFill>
                  <a:prstClr val="white"/>
                </a:solidFill>
                <a:latin typeface="Calibri"/>
                <a:cs typeface="Arial"/>
              </a:rPr>
              <a:t>HOW</a:t>
            </a:r>
          </a:p>
        </p:txBody>
      </p:sp>
      <p:sp>
        <p:nvSpPr>
          <p:cNvPr id="7" name="TextBox 6">
            <a:extLst>
              <a:ext uri="{FF2B5EF4-FFF2-40B4-BE49-F238E27FC236}">
                <a16:creationId xmlns:a16="http://schemas.microsoft.com/office/drawing/2014/main" id="{088BC5B3-CE20-4FC1-95D2-C410A40752A2}"/>
              </a:ext>
            </a:extLst>
          </p:cNvPr>
          <p:cNvSpPr txBox="1"/>
          <p:nvPr/>
        </p:nvSpPr>
        <p:spPr>
          <a:xfrm>
            <a:off x="8736000" y="947440"/>
            <a:ext cx="1440000" cy="461665"/>
          </a:xfrm>
          <a:prstGeom prst="rect">
            <a:avLst/>
          </a:prstGeom>
          <a:noFill/>
        </p:spPr>
        <p:txBody>
          <a:bodyPr wrap="square" rtlCol="0">
            <a:spAutoFit/>
          </a:bodyPr>
          <a:lstStyle/>
          <a:p>
            <a:pPr algn="ctr" defTabSz="609585"/>
            <a:r>
              <a:rPr lang="en-AU" sz="2400" dirty="0">
                <a:solidFill>
                  <a:prstClr val="white"/>
                </a:solidFill>
                <a:latin typeface="Calibri"/>
                <a:cs typeface="Arial"/>
              </a:rPr>
              <a:t>WHAT</a:t>
            </a:r>
          </a:p>
        </p:txBody>
      </p:sp>
      <p:sp>
        <p:nvSpPr>
          <p:cNvPr id="11" name="Rectangle 10">
            <a:extLst>
              <a:ext uri="{FF2B5EF4-FFF2-40B4-BE49-F238E27FC236}">
                <a16:creationId xmlns:a16="http://schemas.microsoft.com/office/drawing/2014/main" id="{A4F15872-8A18-48A2-9C9E-3FB6AE84E2AE}"/>
              </a:ext>
            </a:extLst>
          </p:cNvPr>
          <p:cNvSpPr/>
          <p:nvPr/>
        </p:nvSpPr>
        <p:spPr>
          <a:xfrm>
            <a:off x="787791" y="1221704"/>
            <a:ext cx="3441896" cy="830997"/>
          </a:xfrm>
          <a:prstGeom prst="rect">
            <a:avLst/>
          </a:prstGeom>
        </p:spPr>
        <p:txBody>
          <a:bodyPr wrap="square">
            <a:spAutoFit/>
          </a:bodyPr>
          <a:lstStyle/>
          <a:p>
            <a:pPr defTabSz="609585"/>
            <a:r>
              <a:rPr lang="en-US" sz="1600" dirty="0">
                <a:solidFill>
                  <a:prstClr val="black"/>
                </a:solidFill>
                <a:latin typeface="Avenir Next"/>
              </a:rPr>
              <a:t>Meaningful data changes lives, but in many communities it is not easily accessed or understood…</a:t>
            </a:r>
          </a:p>
        </p:txBody>
      </p:sp>
      <p:sp>
        <p:nvSpPr>
          <p:cNvPr id="12" name="WHY">
            <a:extLst>
              <a:ext uri="{FF2B5EF4-FFF2-40B4-BE49-F238E27FC236}">
                <a16:creationId xmlns:a16="http://schemas.microsoft.com/office/drawing/2014/main" id="{7E676DC7-F86E-4D63-B15E-7047A4F1037C}"/>
              </a:ext>
            </a:extLst>
          </p:cNvPr>
          <p:cNvSpPr txBox="1"/>
          <p:nvPr/>
        </p:nvSpPr>
        <p:spPr>
          <a:xfrm>
            <a:off x="787791" y="938939"/>
            <a:ext cx="656205" cy="338554"/>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3000" cap="all" spc="119">
                <a:solidFill>
                  <a:srgbClr val="535353"/>
                </a:solidFill>
                <a:latin typeface="Avenir Next Medium"/>
                <a:ea typeface="Avenir Next Medium"/>
                <a:cs typeface="Avenir Next Medium"/>
                <a:sym typeface="Avenir Next Medium"/>
              </a:defRPr>
            </a:lvl1pPr>
          </a:lstStyle>
          <a:p>
            <a:pPr defTabSz="609585"/>
            <a:r>
              <a:rPr sz="1600" spc="159" dirty="0"/>
              <a:t>WHY</a:t>
            </a:r>
          </a:p>
        </p:txBody>
      </p:sp>
    </p:spTree>
    <p:extLst>
      <p:ext uri="{BB962C8B-B14F-4D97-AF65-F5344CB8AC3E}">
        <p14:creationId xmlns:p14="http://schemas.microsoft.com/office/powerpoint/2010/main" val="2264190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2ADA827-28BD-4182-B4A6-C9B45B3BED4E}"/>
              </a:ext>
            </a:extLst>
          </p:cNvPr>
          <p:cNvSpPr/>
          <p:nvPr/>
        </p:nvSpPr>
        <p:spPr>
          <a:xfrm>
            <a:off x="7056000" y="718368"/>
            <a:ext cx="4800000" cy="4800000"/>
          </a:xfrm>
          <a:prstGeom prst="ellipse">
            <a:avLst/>
          </a:prstGeom>
          <a:solidFill>
            <a:schemeClr val="bg1">
              <a:lumMod val="85000"/>
            </a:schemeClr>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AU" sz="2400">
              <a:solidFill>
                <a:prstClr val="white"/>
              </a:solidFill>
              <a:latin typeface="Calibri"/>
            </a:endParaRPr>
          </a:p>
        </p:txBody>
      </p:sp>
      <p:sp>
        <p:nvSpPr>
          <p:cNvPr id="5" name="Oval 4">
            <a:extLst>
              <a:ext uri="{FF2B5EF4-FFF2-40B4-BE49-F238E27FC236}">
                <a16:creationId xmlns:a16="http://schemas.microsoft.com/office/drawing/2014/main" id="{17B20343-57FC-4F81-A6A2-CEC855C07035}"/>
              </a:ext>
            </a:extLst>
          </p:cNvPr>
          <p:cNvSpPr/>
          <p:nvPr/>
        </p:nvSpPr>
        <p:spPr>
          <a:xfrm>
            <a:off x="8016000" y="1678368"/>
            <a:ext cx="2880000" cy="2880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AU" sz="2400">
              <a:solidFill>
                <a:prstClr val="white"/>
              </a:solidFill>
              <a:latin typeface="Calibri"/>
            </a:endParaRPr>
          </a:p>
        </p:txBody>
      </p:sp>
      <p:grpSp>
        <p:nvGrpSpPr>
          <p:cNvPr id="9" name="Group 8">
            <a:extLst>
              <a:ext uri="{FF2B5EF4-FFF2-40B4-BE49-F238E27FC236}">
                <a16:creationId xmlns:a16="http://schemas.microsoft.com/office/drawing/2014/main" id="{E87B0FC8-627D-4127-8967-CA3EBA3F2B9D}"/>
              </a:ext>
            </a:extLst>
          </p:cNvPr>
          <p:cNvGrpSpPr/>
          <p:nvPr/>
        </p:nvGrpSpPr>
        <p:grpSpPr>
          <a:xfrm>
            <a:off x="8736000" y="947440"/>
            <a:ext cx="1440000" cy="2890929"/>
            <a:chOff x="5916888" y="837188"/>
            <a:chExt cx="1080000" cy="2168197"/>
          </a:xfrm>
        </p:grpSpPr>
        <p:sp>
          <p:nvSpPr>
            <p:cNvPr id="4" name="Oval 3">
              <a:extLst>
                <a:ext uri="{FF2B5EF4-FFF2-40B4-BE49-F238E27FC236}">
                  <a16:creationId xmlns:a16="http://schemas.microsoft.com/office/drawing/2014/main" id="{629D26E5-711C-46BC-BFC1-689550B55258}"/>
                </a:ext>
              </a:extLst>
            </p:cNvPr>
            <p:cNvSpPr/>
            <p:nvPr/>
          </p:nvSpPr>
          <p:spPr>
            <a:xfrm>
              <a:off x="5916888" y="1925385"/>
              <a:ext cx="1080000" cy="1080000"/>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AU" sz="2400" dirty="0">
                  <a:solidFill>
                    <a:prstClr val="white"/>
                  </a:solidFill>
                  <a:latin typeface="Calibri"/>
                </a:rPr>
                <a:t>WHY</a:t>
              </a:r>
            </a:p>
          </p:txBody>
        </p:sp>
        <p:sp>
          <p:nvSpPr>
            <p:cNvPr id="2" name="TextBox 1">
              <a:extLst>
                <a:ext uri="{FF2B5EF4-FFF2-40B4-BE49-F238E27FC236}">
                  <a16:creationId xmlns:a16="http://schemas.microsoft.com/office/drawing/2014/main" id="{60D1F018-72CE-4825-B40C-F9750FC04E1E}"/>
                </a:ext>
              </a:extLst>
            </p:cNvPr>
            <p:cNvSpPr txBox="1"/>
            <p:nvPr/>
          </p:nvSpPr>
          <p:spPr>
            <a:xfrm>
              <a:off x="5916888" y="1532773"/>
              <a:ext cx="1080000" cy="346249"/>
            </a:xfrm>
            <a:prstGeom prst="rect">
              <a:avLst/>
            </a:prstGeom>
            <a:noFill/>
          </p:spPr>
          <p:txBody>
            <a:bodyPr wrap="square" rtlCol="0">
              <a:spAutoFit/>
            </a:bodyPr>
            <a:lstStyle/>
            <a:p>
              <a:pPr algn="ctr" defTabSz="609585"/>
              <a:r>
                <a:rPr lang="en-AU" sz="2400" dirty="0">
                  <a:solidFill>
                    <a:prstClr val="white"/>
                  </a:solidFill>
                  <a:latin typeface="Calibri"/>
                  <a:cs typeface="Arial"/>
                </a:rPr>
                <a:t>HOW</a:t>
              </a:r>
            </a:p>
          </p:txBody>
        </p:sp>
        <p:sp>
          <p:nvSpPr>
            <p:cNvPr id="7" name="TextBox 6">
              <a:extLst>
                <a:ext uri="{FF2B5EF4-FFF2-40B4-BE49-F238E27FC236}">
                  <a16:creationId xmlns:a16="http://schemas.microsoft.com/office/drawing/2014/main" id="{088BC5B3-CE20-4FC1-95D2-C410A40752A2}"/>
                </a:ext>
              </a:extLst>
            </p:cNvPr>
            <p:cNvSpPr txBox="1"/>
            <p:nvPr/>
          </p:nvSpPr>
          <p:spPr>
            <a:xfrm>
              <a:off x="5916888" y="837188"/>
              <a:ext cx="1080000" cy="346249"/>
            </a:xfrm>
            <a:prstGeom prst="rect">
              <a:avLst/>
            </a:prstGeom>
            <a:noFill/>
          </p:spPr>
          <p:txBody>
            <a:bodyPr wrap="square" rtlCol="0">
              <a:spAutoFit/>
            </a:bodyPr>
            <a:lstStyle/>
            <a:p>
              <a:pPr algn="ctr" defTabSz="609585"/>
              <a:r>
                <a:rPr lang="en-AU" sz="2400" dirty="0">
                  <a:solidFill>
                    <a:prstClr val="white"/>
                  </a:solidFill>
                  <a:latin typeface="Calibri"/>
                  <a:cs typeface="Arial"/>
                </a:rPr>
                <a:t>WHAT</a:t>
              </a:r>
            </a:p>
          </p:txBody>
        </p:sp>
      </p:grpSp>
      <p:sp>
        <p:nvSpPr>
          <p:cNvPr id="8" name="Rectangle 7">
            <a:extLst>
              <a:ext uri="{FF2B5EF4-FFF2-40B4-BE49-F238E27FC236}">
                <a16:creationId xmlns:a16="http://schemas.microsoft.com/office/drawing/2014/main" id="{F34C7401-ACD2-4529-AB86-C774F26CA1C2}"/>
              </a:ext>
            </a:extLst>
          </p:cNvPr>
          <p:cNvSpPr/>
          <p:nvPr/>
        </p:nvSpPr>
        <p:spPr>
          <a:xfrm>
            <a:off x="787791" y="1221704"/>
            <a:ext cx="3441896" cy="830997"/>
          </a:xfrm>
          <a:prstGeom prst="rect">
            <a:avLst/>
          </a:prstGeom>
        </p:spPr>
        <p:txBody>
          <a:bodyPr wrap="square">
            <a:spAutoFit/>
          </a:bodyPr>
          <a:lstStyle/>
          <a:p>
            <a:pPr defTabSz="609585"/>
            <a:r>
              <a:rPr lang="en-US" sz="1600" dirty="0">
                <a:solidFill>
                  <a:prstClr val="black"/>
                </a:solidFill>
                <a:latin typeface="Avenir Next"/>
              </a:rPr>
              <a:t>Meaningful data changes lives, but in many communities it is not easily accessed or understood…</a:t>
            </a:r>
          </a:p>
        </p:txBody>
      </p:sp>
      <p:sp>
        <p:nvSpPr>
          <p:cNvPr id="10" name="WHY">
            <a:extLst>
              <a:ext uri="{FF2B5EF4-FFF2-40B4-BE49-F238E27FC236}">
                <a16:creationId xmlns:a16="http://schemas.microsoft.com/office/drawing/2014/main" id="{C5D30EB4-EA8E-45F4-83FB-097B6F9D76B3}"/>
              </a:ext>
            </a:extLst>
          </p:cNvPr>
          <p:cNvSpPr txBox="1"/>
          <p:nvPr/>
        </p:nvSpPr>
        <p:spPr>
          <a:xfrm>
            <a:off x="787791" y="938939"/>
            <a:ext cx="656205" cy="338554"/>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3000" cap="all" spc="119">
                <a:solidFill>
                  <a:srgbClr val="535353"/>
                </a:solidFill>
                <a:latin typeface="Avenir Next Medium"/>
                <a:ea typeface="Avenir Next Medium"/>
                <a:cs typeface="Avenir Next Medium"/>
                <a:sym typeface="Avenir Next Medium"/>
              </a:defRPr>
            </a:lvl1pPr>
          </a:lstStyle>
          <a:p>
            <a:pPr defTabSz="609585"/>
            <a:r>
              <a:rPr sz="1600" spc="159" dirty="0"/>
              <a:t>WHY</a:t>
            </a:r>
          </a:p>
        </p:txBody>
      </p:sp>
      <p:sp>
        <p:nvSpPr>
          <p:cNvPr id="11" name="Rectangle 10">
            <a:extLst>
              <a:ext uri="{FF2B5EF4-FFF2-40B4-BE49-F238E27FC236}">
                <a16:creationId xmlns:a16="http://schemas.microsoft.com/office/drawing/2014/main" id="{CB69BA6E-9F39-4105-BA6A-23EFCC53EEB1}"/>
              </a:ext>
            </a:extLst>
          </p:cNvPr>
          <p:cNvSpPr/>
          <p:nvPr/>
        </p:nvSpPr>
        <p:spPr>
          <a:xfrm>
            <a:off x="787791" y="2723105"/>
            <a:ext cx="4800000" cy="1323439"/>
          </a:xfrm>
          <a:prstGeom prst="rect">
            <a:avLst/>
          </a:prstGeom>
        </p:spPr>
        <p:txBody>
          <a:bodyPr wrap="square">
            <a:spAutoFit/>
          </a:bodyPr>
          <a:lstStyle/>
          <a:p>
            <a:pPr defTabSz="609585"/>
            <a:r>
              <a:rPr lang="en-US" sz="1600" dirty="0">
                <a:solidFill>
                  <a:prstClr val="black"/>
                </a:solidFill>
                <a:latin typeface="Avenir Next"/>
              </a:rPr>
              <a:t>So we’ll work with partners to combine the knowledge, independence and capacity for powerful analytics that sit with universities, with the knowledge, energy and lived experience of people in communities, to unlock the value in data…</a:t>
            </a:r>
          </a:p>
        </p:txBody>
      </p:sp>
      <p:sp>
        <p:nvSpPr>
          <p:cNvPr id="12" name="HOW">
            <a:extLst>
              <a:ext uri="{FF2B5EF4-FFF2-40B4-BE49-F238E27FC236}">
                <a16:creationId xmlns:a16="http://schemas.microsoft.com/office/drawing/2014/main" id="{86CED713-2423-404B-AE37-AAF4C03DA06E}"/>
              </a:ext>
            </a:extLst>
          </p:cNvPr>
          <p:cNvSpPr txBox="1"/>
          <p:nvPr/>
        </p:nvSpPr>
        <p:spPr>
          <a:xfrm>
            <a:off x="787791" y="2391195"/>
            <a:ext cx="662169" cy="323165"/>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3000" cap="all" spc="119">
                <a:solidFill>
                  <a:srgbClr val="535353"/>
                </a:solidFill>
                <a:latin typeface="Avenir Next Medium"/>
                <a:ea typeface="Avenir Next Medium"/>
                <a:cs typeface="Avenir Next Medium"/>
                <a:sym typeface="Avenir Next Medium"/>
              </a:defRPr>
            </a:lvl1pPr>
          </a:lstStyle>
          <a:p>
            <a:pPr defTabSz="609585"/>
            <a:r>
              <a:rPr sz="1500" spc="159" dirty="0"/>
              <a:t>HOW</a:t>
            </a:r>
          </a:p>
        </p:txBody>
      </p:sp>
    </p:spTree>
    <p:extLst>
      <p:ext uri="{BB962C8B-B14F-4D97-AF65-F5344CB8AC3E}">
        <p14:creationId xmlns:p14="http://schemas.microsoft.com/office/powerpoint/2010/main" val="296914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2ADA827-28BD-4182-B4A6-C9B45B3BED4E}"/>
              </a:ext>
            </a:extLst>
          </p:cNvPr>
          <p:cNvSpPr/>
          <p:nvPr/>
        </p:nvSpPr>
        <p:spPr>
          <a:xfrm>
            <a:off x="7056000" y="718368"/>
            <a:ext cx="4800000" cy="4800000"/>
          </a:xfrm>
          <a:prstGeom prst="ellips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AU" sz="2400">
              <a:solidFill>
                <a:prstClr val="white"/>
              </a:solidFill>
              <a:latin typeface="Calibri"/>
            </a:endParaRPr>
          </a:p>
        </p:txBody>
      </p:sp>
      <p:sp>
        <p:nvSpPr>
          <p:cNvPr id="5" name="Oval 4">
            <a:extLst>
              <a:ext uri="{FF2B5EF4-FFF2-40B4-BE49-F238E27FC236}">
                <a16:creationId xmlns:a16="http://schemas.microsoft.com/office/drawing/2014/main" id="{17B20343-57FC-4F81-A6A2-CEC855C07035}"/>
              </a:ext>
            </a:extLst>
          </p:cNvPr>
          <p:cNvSpPr/>
          <p:nvPr/>
        </p:nvSpPr>
        <p:spPr>
          <a:xfrm>
            <a:off x="8016000" y="1678368"/>
            <a:ext cx="2880000" cy="2880000"/>
          </a:xfrm>
          <a:prstGeom prst="ellipse">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AU" sz="2400">
              <a:solidFill>
                <a:prstClr val="white"/>
              </a:solidFill>
              <a:latin typeface="Calibri"/>
            </a:endParaRPr>
          </a:p>
        </p:txBody>
      </p:sp>
      <p:grpSp>
        <p:nvGrpSpPr>
          <p:cNvPr id="9" name="Group 8">
            <a:extLst>
              <a:ext uri="{FF2B5EF4-FFF2-40B4-BE49-F238E27FC236}">
                <a16:creationId xmlns:a16="http://schemas.microsoft.com/office/drawing/2014/main" id="{E87B0FC8-627D-4127-8967-CA3EBA3F2B9D}"/>
              </a:ext>
            </a:extLst>
          </p:cNvPr>
          <p:cNvGrpSpPr/>
          <p:nvPr/>
        </p:nvGrpSpPr>
        <p:grpSpPr>
          <a:xfrm>
            <a:off x="8736000" y="947440"/>
            <a:ext cx="1440000" cy="2890929"/>
            <a:chOff x="5916888" y="837188"/>
            <a:chExt cx="1080000" cy="2168197"/>
          </a:xfrm>
        </p:grpSpPr>
        <p:sp>
          <p:nvSpPr>
            <p:cNvPr id="4" name="Oval 3">
              <a:extLst>
                <a:ext uri="{FF2B5EF4-FFF2-40B4-BE49-F238E27FC236}">
                  <a16:creationId xmlns:a16="http://schemas.microsoft.com/office/drawing/2014/main" id="{629D26E5-711C-46BC-BFC1-689550B55258}"/>
                </a:ext>
              </a:extLst>
            </p:cNvPr>
            <p:cNvSpPr/>
            <p:nvPr/>
          </p:nvSpPr>
          <p:spPr>
            <a:xfrm>
              <a:off x="5916888" y="1925385"/>
              <a:ext cx="1080000" cy="1080000"/>
            </a:xfrm>
            <a:prstGeom prst="ellipse">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AU" sz="2400" dirty="0">
                  <a:solidFill>
                    <a:prstClr val="white"/>
                  </a:solidFill>
                  <a:latin typeface="Calibri"/>
                </a:rPr>
                <a:t>WHY</a:t>
              </a:r>
            </a:p>
          </p:txBody>
        </p:sp>
        <p:sp>
          <p:nvSpPr>
            <p:cNvPr id="2" name="TextBox 1">
              <a:extLst>
                <a:ext uri="{FF2B5EF4-FFF2-40B4-BE49-F238E27FC236}">
                  <a16:creationId xmlns:a16="http://schemas.microsoft.com/office/drawing/2014/main" id="{60D1F018-72CE-4825-B40C-F9750FC04E1E}"/>
                </a:ext>
              </a:extLst>
            </p:cNvPr>
            <p:cNvSpPr txBox="1"/>
            <p:nvPr/>
          </p:nvSpPr>
          <p:spPr>
            <a:xfrm>
              <a:off x="5916888" y="1532773"/>
              <a:ext cx="1080000" cy="346249"/>
            </a:xfrm>
            <a:prstGeom prst="rect">
              <a:avLst/>
            </a:prstGeom>
            <a:noFill/>
          </p:spPr>
          <p:txBody>
            <a:bodyPr wrap="square" rtlCol="0">
              <a:spAutoFit/>
            </a:bodyPr>
            <a:lstStyle/>
            <a:p>
              <a:pPr algn="ctr" defTabSz="609585"/>
              <a:r>
                <a:rPr lang="en-AU" sz="2400" dirty="0">
                  <a:solidFill>
                    <a:prstClr val="white"/>
                  </a:solidFill>
                  <a:latin typeface="Calibri"/>
                  <a:cs typeface="Arial"/>
                </a:rPr>
                <a:t>HOW</a:t>
              </a:r>
            </a:p>
          </p:txBody>
        </p:sp>
        <p:sp>
          <p:nvSpPr>
            <p:cNvPr id="7" name="TextBox 6">
              <a:extLst>
                <a:ext uri="{FF2B5EF4-FFF2-40B4-BE49-F238E27FC236}">
                  <a16:creationId xmlns:a16="http://schemas.microsoft.com/office/drawing/2014/main" id="{088BC5B3-CE20-4FC1-95D2-C410A40752A2}"/>
                </a:ext>
              </a:extLst>
            </p:cNvPr>
            <p:cNvSpPr txBox="1"/>
            <p:nvPr/>
          </p:nvSpPr>
          <p:spPr>
            <a:xfrm>
              <a:off x="5916888" y="837188"/>
              <a:ext cx="1080000" cy="346249"/>
            </a:xfrm>
            <a:prstGeom prst="rect">
              <a:avLst/>
            </a:prstGeom>
            <a:noFill/>
          </p:spPr>
          <p:txBody>
            <a:bodyPr wrap="square" rtlCol="0">
              <a:spAutoFit/>
            </a:bodyPr>
            <a:lstStyle/>
            <a:p>
              <a:pPr algn="ctr" defTabSz="609585"/>
              <a:r>
                <a:rPr lang="en-AU" sz="2400" dirty="0">
                  <a:solidFill>
                    <a:prstClr val="white"/>
                  </a:solidFill>
                  <a:latin typeface="Calibri"/>
                  <a:cs typeface="Arial"/>
                </a:rPr>
                <a:t>WHAT</a:t>
              </a:r>
            </a:p>
          </p:txBody>
        </p:sp>
      </p:grpSp>
      <p:sp>
        <p:nvSpPr>
          <p:cNvPr id="8" name="Rectangle 7">
            <a:extLst>
              <a:ext uri="{FF2B5EF4-FFF2-40B4-BE49-F238E27FC236}">
                <a16:creationId xmlns:a16="http://schemas.microsoft.com/office/drawing/2014/main" id="{A518A289-0D0F-4B2E-9439-0E49387C0485}"/>
              </a:ext>
            </a:extLst>
          </p:cNvPr>
          <p:cNvSpPr/>
          <p:nvPr/>
        </p:nvSpPr>
        <p:spPr>
          <a:xfrm>
            <a:off x="787791" y="1221704"/>
            <a:ext cx="3441896" cy="830997"/>
          </a:xfrm>
          <a:prstGeom prst="rect">
            <a:avLst/>
          </a:prstGeom>
        </p:spPr>
        <p:txBody>
          <a:bodyPr wrap="square">
            <a:spAutoFit/>
          </a:bodyPr>
          <a:lstStyle/>
          <a:p>
            <a:pPr defTabSz="609585"/>
            <a:r>
              <a:rPr lang="en-US" sz="1600" dirty="0">
                <a:solidFill>
                  <a:prstClr val="black"/>
                </a:solidFill>
                <a:latin typeface="Avenir Next"/>
              </a:rPr>
              <a:t>Meaningful data changes lives, but in many communities it is not easily accessed or understood…</a:t>
            </a:r>
          </a:p>
        </p:txBody>
      </p:sp>
      <p:sp>
        <p:nvSpPr>
          <p:cNvPr id="10" name="WHY">
            <a:extLst>
              <a:ext uri="{FF2B5EF4-FFF2-40B4-BE49-F238E27FC236}">
                <a16:creationId xmlns:a16="http://schemas.microsoft.com/office/drawing/2014/main" id="{A7334C85-D72B-47F0-A8D3-8115609A224B}"/>
              </a:ext>
            </a:extLst>
          </p:cNvPr>
          <p:cNvSpPr txBox="1"/>
          <p:nvPr/>
        </p:nvSpPr>
        <p:spPr>
          <a:xfrm>
            <a:off x="787791" y="938939"/>
            <a:ext cx="656205" cy="338554"/>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3000" cap="all" spc="119">
                <a:solidFill>
                  <a:srgbClr val="535353"/>
                </a:solidFill>
                <a:latin typeface="Avenir Next Medium"/>
                <a:ea typeface="Avenir Next Medium"/>
                <a:cs typeface="Avenir Next Medium"/>
                <a:sym typeface="Avenir Next Medium"/>
              </a:defRPr>
            </a:lvl1pPr>
          </a:lstStyle>
          <a:p>
            <a:pPr defTabSz="609585"/>
            <a:r>
              <a:rPr sz="1600" spc="159" dirty="0"/>
              <a:t>WHY</a:t>
            </a:r>
          </a:p>
        </p:txBody>
      </p:sp>
      <p:sp>
        <p:nvSpPr>
          <p:cNvPr id="11" name="Rectangle 10">
            <a:extLst>
              <a:ext uri="{FF2B5EF4-FFF2-40B4-BE49-F238E27FC236}">
                <a16:creationId xmlns:a16="http://schemas.microsoft.com/office/drawing/2014/main" id="{3D19A837-6AB1-4705-B6FF-D0E2A6316D7D}"/>
              </a:ext>
            </a:extLst>
          </p:cNvPr>
          <p:cNvSpPr/>
          <p:nvPr/>
        </p:nvSpPr>
        <p:spPr>
          <a:xfrm>
            <a:off x="787791" y="2723105"/>
            <a:ext cx="4800000" cy="1323439"/>
          </a:xfrm>
          <a:prstGeom prst="rect">
            <a:avLst/>
          </a:prstGeom>
        </p:spPr>
        <p:txBody>
          <a:bodyPr wrap="square">
            <a:spAutoFit/>
          </a:bodyPr>
          <a:lstStyle/>
          <a:p>
            <a:pPr defTabSz="609585"/>
            <a:r>
              <a:rPr lang="en-US" sz="1600" dirty="0">
                <a:solidFill>
                  <a:prstClr val="black"/>
                </a:solidFill>
                <a:latin typeface="Avenir Next"/>
              </a:rPr>
              <a:t>So we’ll work with partners to combine the knowledge, independence and capacity for powerful analytics that sit with universities, with the knowledge, energy and lived experience of people in communities, to unlock the value in data…</a:t>
            </a:r>
          </a:p>
        </p:txBody>
      </p:sp>
      <p:sp>
        <p:nvSpPr>
          <p:cNvPr id="12" name="HOW">
            <a:extLst>
              <a:ext uri="{FF2B5EF4-FFF2-40B4-BE49-F238E27FC236}">
                <a16:creationId xmlns:a16="http://schemas.microsoft.com/office/drawing/2014/main" id="{CA237A24-6392-42B6-B1A4-49D099D8F866}"/>
              </a:ext>
            </a:extLst>
          </p:cNvPr>
          <p:cNvSpPr txBox="1"/>
          <p:nvPr/>
        </p:nvSpPr>
        <p:spPr>
          <a:xfrm>
            <a:off x="787791" y="2391195"/>
            <a:ext cx="662169" cy="323165"/>
          </a:xfrm>
          <a:prstGeom prst="rect">
            <a:avLst/>
          </a:prstGeom>
          <a:ln w="25400">
            <a:miter lim="400000"/>
          </a:ln>
          <a:extLst>
            <a:ext uri="{C572A759-6A51-4108-AA02-DFA0A04FC94B}">
              <ma14:wrappingTextBoxFlag xmlns="" xmlns:ma14="http://schemas.microsoft.com/office/mac/drawingml/2011/main" val="1"/>
            </a:ext>
          </a:extLst>
        </p:spPr>
        <p:txBody>
          <a:bodyPr wrap="none" tIns="45720" bIns="45720">
            <a:spAutoFit/>
          </a:bodyPr>
          <a:lstStyle>
            <a:lvl1pPr>
              <a:defRPr sz="3000" cap="all" spc="119">
                <a:solidFill>
                  <a:srgbClr val="535353"/>
                </a:solidFill>
                <a:latin typeface="Avenir Next Medium"/>
                <a:ea typeface="Avenir Next Medium"/>
                <a:cs typeface="Avenir Next Medium"/>
                <a:sym typeface="Avenir Next Medium"/>
              </a:defRPr>
            </a:lvl1pPr>
          </a:lstStyle>
          <a:p>
            <a:pPr defTabSz="609585"/>
            <a:r>
              <a:rPr sz="1500" spc="159" dirty="0"/>
              <a:t>HOW</a:t>
            </a:r>
          </a:p>
        </p:txBody>
      </p:sp>
      <p:sp>
        <p:nvSpPr>
          <p:cNvPr id="13" name="Rectangle 12">
            <a:extLst>
              <a:ext uri="{FF2B5EF4-FFF2-40B4-BE49-F238E27FC236}">
                <a16:creationId xmlns:a16="http://schemas.microsoft.com/office/drawing/2014/main" id="{CF7C1851-ABF0-40B1-B1D6-080F5EEDB12F}"/>
              </a:ext>
            </a:extLst>
          </p:cNvPr>
          <p:cNvSpPr/>
          <p:nvPr/>
        </p:nvSpPr>
        <p:spPr>
          <a:xfrm>
            <a:off x="787791" y="4541471"/>
            <a:ext cx="6096000" cy="830997"/>
          </a:xfrm>
          <a:prstGeom prst="rect">
            <a:avLst/>
          </a:prstGeom>
        </p:spPr>
        <p:txBody>
          <a:bodyPr>
            <a:spAutoFit/>
          </a:bodyPr>
          <a:lstStyle/>
          <a:p>
            <a:pPr defTabSz="609585"/>
            <a:r>
              <a:rPr lang="en-US" sz="1600" dirty="0">
                <a:solidFill>
                  <a:prstClr val="black"/>
                </a:solidFill>
                <a:latin typeface="Avenir Next"/>
              </a:rPr>
              <a:t>For collaborations and outputs that increase capacity and capability at a community level and lead to better place-based decision making across all stakeholder groups. </a:t>
            </a:r>
          </a:p>
        </p:txBody>
      </p:sp>
      <p:sp>
        <p:nvSpPr>
          <p:cNvPr id="14" name="WHAT">
            <a:extLst>
              <a:ext uri="{FF2B5EF4-FFF2-40B4-BE49-F238E27FC236}">
                <a16:creationId xmlns:a16="http://schemas.microsoft.com/office/drawing/2014/main" id="{C66BF94E-9856-4AD1-993B-04E33DC80A15}"/>
              </a:ext>
            </a:extLst>
          </p:cNvPr>
          <p:cNvSpPr txBox="1"/>
          <p:nvPr/>
        </p:nvSpPr>
        <p:spPr>
          <a:xfrm>
            <a:off x="787791" y="4233629"/>
            <a:ext cx="1000125" cy="338554"/>
          </a:xfrm>
          <a:prstGeom prst="rect">
            <a:avLst/>
          </a:prstGeom>
          <a:ln w="25400">
            <a:miter lim="400000"/>
          </a:ln>
          <a:extLst>
            <a:ext uri="{C572A759-6A51-4108-AA02-DFA0A04FC94B}">
              <ma14:wrappingTextBoxFlag xmlns="" xmlns:ma14="http://schemas.microsoft.com/office/mac/drawingml/2011/main" val="1"/>
            </a:ext>
          </a:extLst>
        </p:spPr>
        <p:txBody>
          <a:bodyPr wrap="square" tIns="45720" bIns="45720">
            <a:spAutoFit/>
          </a:bodyPr>
          <a:lstStyle>
            <a:lvl1pPr>
              <a:defRPr sz="3000" cap="all" spc="119">
                <a:solidFill>
                  <a:srgbClr val="535353"/>
                </a:solidFill>
                <a:latin typeface="Avenir Next Medium"/>
                <a:ea typeface="Avenir Next Medium"/>
                <a:cs typeface="Avenir Next Medium"/>
                <a:sym typeface="Avenir Next Medium"/>
              </a:defRPr>
            </a:lvl1pPr>
          </a:lstStyle>
          <a:p>
            <a:pPr defTabSz="609585"/>
            <a:r>
              <a:rPr sz="1600" spc="159" dirty="0"/>
              <a:t>WHAT</a:t>
            </a:r>
          </a:p>
        </p:txBody>
      </p:sp>
    </p:spTree>
    <p:extLst>
      <p:ext uri="{BB962C8B-B14F-4D97-AF65-F5344CB8AC3E}">
        <p14:creationId xmlns:p14="http://schemas.microsoft.com/office/powerpoint/2010/main" val="87370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CD0B-1ECC-4729-A934-45D3B422D5C0}"/>
              </a:ext>
            </a:extLst>
          </p:cNvPr>
          <p:cNvSpPr>
            <a:spLocks noGrp="1"/>
          </p:cNvSpPr>
          <p:nvPr>
            <p:ph type="title"/>
          </p:nvPr>
        </p:nvSpPr>
        <p:spPr/>
        <p:txBody>
          <a:bodyPr/>
          <a:lstStyle/>
          <a:p>
            <a:r>
              <a:rPr lang="en-AU" dirty="0"/>
              <a:t>SHINY BASICS</a:t>
            </a:r>
          </a:p>
        </p:txBody>
      </p:sp>
      <p:pic>
        <p:nvPicPr>
          <p:cNvPr id="4" name="Content Placeholder 3">
            <a:extLst>
              <a:ext uri="{FF2B5EF4-FFF2-40B4-BE49-F238E27FC236}">
                <a16:creationId xmlns:a16="http://schemas.microsoft.com/office/drawing/2014/main" id="{3EE69A92-68B1-4372-B6B8-D00EE3DCEA76}"/>
              </a:ext>
            </a:extLst>
          </p:cNvPr>
          <p:cNvPicPr>
            <a:picLocks noGrp="1" noChangeAspect="1"/>
          </p:cNvPicPr>
          <p:nvPr>
            <p:ph idx="1"/>
          </p:nvPr>
        </p:nvPicPr>
        <p:blipFill rotWithShape="1">
          <a:blip r:embed="rId3"/>
          <a:srcRect l="61436"/>
          <a:stretch/>
        </p:blipFill>
        <p:spPr>
          <a:xfrm>
            <a:off x="7764757" y="1098918"/>
            <a:ext cx="4333663" cy="4438828"/>
          </a:xfrm>
          <a:prstGeom prst="rect">
            <a:avLst/>
          </a:prstGeom>
        </p:spPr>
      </p:pic>
      <p:sp>
        <p:nvSpPr>
          <p:cNvPr id="5" name="Text Placeholder 4">
            <a:extLst>
              <a:ext uri="{FF2B5EF4-FFF2-40B4-BE49-F238E27FC236}">
                <a16:creationId xmlns:a16="http://schemas.microsoft.com/office/drawing/2014/main" id="{A4A0C7BB-93B5-4823-BCA0-EEF870B5484E}"/>
              </a:ext>
            </a:extLst>
          </p:cNvPr>
          <p:cNvSpPr>
            <a:spLocks noGrp="1"/>
          </p:cNvSpPr>
          <p:nvPr>
            <p:ph type="body" sz="half" idx="2"/>
          </p:nvPr>
        </p:nvSpPr>
        <p:spPr>
          <a:xfrm>
            <a:off x="692209" y="2075850"/>
            <a:ext cx="7072548" cy="4310641"/>
          </a:xfrm>
        </p:spPr>
        <p:txBody>
          <a:bodyPr>
            <a:normAutofit fontScale="40000" lnSpcReduction="20000"/>
          </a:bodyPr>
          <a:lstStyle/>
          <a:p>
            <a:r>
              <a:rPr lang="en-AU" sz="9600" dirty="0"/>
              <a:t>Shiny Apps are composed of two parts (even single file </a:t>
            </a:r>
            <a:r>
              <a:rPr lang="en-AU" sz="9600" dirty="0" err="1"/>
              <a:t>app.R</a:t>
            </a:r>
            <a:r>
              <a:rPr lang="en-AU" sz="9600" dirty="0"/>
              <a:t> apps)</a:t>
            </a:r>
          </a:p>
          <a:p>
            <a:endParaRPr lang="en-AU" sz="9600" dirty="0"/>
          </a:p>
          <a:p>
            <a:pPr marL="914400" lvl="1" indent="-457200">
              <a:buFont typeface="+mj-lt"/>
              <a:buAutoNum type="arabicPeriod"/>
            </a:pPr>
            <a:r>
              <a:rPr lang="en-AU" sz="9600" dirty="0"/>
              <a:t>UI – the webpage what you see, HTML written using shiny functions (easy)</a:t>
            </a:r>
          </a:p>
          <a:p>
            <a:pPr marL="914400" lvl="1" indent="-457200">
              <a:buFont typeface="+mj-lt"/>
              <a:buAutoNum type="arabicPeriod"/>
            </a:pPr>
            <a:r>
              <a:rPr lang="en-AU" sz="9600" dirty="0"/>
              <a:t>SERVER – the logic that runs the app (not so easy)</a:t>
            </a:r>
          </a:p>
          <a:p>
            <a:pPr lvl="1"/>
            <a:endParaRPr lang="en-AU" sz="2400" dirty="0"/>
          </a:p>
        </p:txBody>
      </p:sp>
    </p:spTree>
    <p:extLst>
      <p:ext uri="{BB962C8B-B14F-4D97-AF65-F5344CB8AC3E}">
        <p14:creationId xmlns:p14="http://schemas.microsoft.com/office/powerpoint/2010/main" val="67904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DCEB20-47D6-4CA9-B63C-994D2E28ED77}"/>
              </a:ext>
            </a:extLst>
          </p:cNvPr>
          <p:cNvSpPr>
            <a:spLocks noGrp="1"/>
          </p:cNvSpPr>
          <p:nvPr>
            <p:ph type="title"/>
          </p:nvPr>
        </p:nvSpPr>
        <p:spPr/>
        <p:txBody>
          <a:bodyPr/>
          <a:lstStyle/>
          <a:p>
            <a:r>
              <a:rPr lang="en-AU" dirty="0"/>
              <a:t>3 TIPS TO MAKE YOUR SHINY LIFE EASIER</a:t>
            </a:r>
          </a:p>
        </p:txBody>
      </p:sp>
      <p:sp>
        <p:nvSpPr>
          <p:cNvPr id="6" name="Content Placeholder 5">
            <a:extLst>
              <a:ext uri="{FF2B5EF4-FFF2-40B4-BE49-F238E27FC236}">
                <a16:creationId xmlns:a16="http://schemas.microsoft.com/office/drawing/2014/main" id="{49BAE64B-46FF-47AA-B9D4-2D112369CCCB}"/>
              </a:ext>
            </a:extLst>
          </p:cNvPr>
          <p:cNvSpPr>
            <a:spLocks noGrp="1"/>
          </p:cNvSpPr>
          <p:nvPr>
            <p:ph idx="1"/>
          </p:nvPr>
        </p:nvSpPr>
        <p:spPr/>
        <p:txBody>
          <a:bodyPr/>
          <a:lstStyle/>
          <a:p>
            <a:r>
              <a:rPr lang="en-AU" sz="2400" b="1" dirty="0"/>
              <a:t>TIP 1: </a:t>
            </a:r>
            <a:r>
              <a:rPr lang="en-AU" sz="2400" dirty="0"/>
              <a:t>I always sketch out what I want my UI to look like and then write that code first. Iterating through bit by bit (don’t write all your code at once).</a:t>
            </a:r>
          </a:p>
          <a:p>
            <a:r>
              <a:rPr lang="en-AU" sz="2400" b="1" dirty="0"/>
              <a:t>TIP 2: </a:t>
            </a:r>
            <a:r>
              <a:rPr lang="en-AU" sz="2400" dirty="0"/>
              <a:t>Use an easy to remember naming convention for unique ids or keep a .txt file open or post-it note handy so you aren’t always searching through your code.</a:t>
            </a:r>
          </a:p>
          <a:p>
            <a:pPr lvl="1"/>
            <a:r>
              <a:rPr lang="en-AU" sz="2000" dirty="0"/>
              <a:t>Use </a:t>
            </a:r>
            <a:r>
              <a:rPr lang="en-AU" sz="2000" dirty="0" err="1"/>
              <a:t>suffixs</a:t>
            </a:r>
            <a:r>
              <a:rPr lang="en-AU" sz="2000" dirty="0"/>
              <a:t> like: _reactive, </a:t>
            </a:r>
            <a:r>
              <a:rPr lang="en-AU" sz="2000" dirty="0" err="1"/>
              <a:t>address_button</a:t>
            </a:r>
            <a:r>
              <a:rPr lang="en-AU" sz="2000" dirty="0"/>
              <a:t>, </a:t>
            </a:r>
            <a:r>
              <a:rPr lang="en-AU" sz="2000" dirty="0" err="1"/>
              <a:t>IndustryPie</a:t>
            </a:r>
            <a:r>
              <a:rPr lang="en-AU" sz="2000" dirty="0"/>
              <a:t>, </a:t>
            </a:r>
            <a:r>
              <a:rPr lang="en-AU" sz="2000" dirty="0" err="1"/>
              <a:t>eduPlot</a:t>
            </a:r>
            <a:r>
              <a:rPr lang="en-AU" sz="2000" dirty="0"/>
              <a:t> </a:t>
            </a:r>
          </a:p>
          <a:p>
            <a:r>
              <a:rPr lang="en-AU" sz="2400" b="1" dirty="0"/>
              <a:t>TIP 3: </a:t>
            </a:r>
            <a:r>
              <a:rPr lang="en-AU" sz="2400" dirty="0"/>
              <a:t>UI code can be really hard to be-bug </a:t>
            </a:r>
            <a:r>
              <a:rPr lang="en-US" dirty="0"/>
              <a:t>if you get a </a:t>
            </a:r>
            <a:r>
              <a:rPr lang="en-US" b="1" dirty="0"/>
              <a:t>bracket</a:t>
            </a:r>
            <a:r>
              <a:rPr lang="en-US" dirty="0"/>
              <a:t> or </a:t>
            </a:r>
            <a:r>
              <a:rPr lang="en-US" b="1" dirty="0"/>
              <a:t>comma</a:t>
            </a:r>
            <a:r>
              <a:rPr lang="en-US" dirty="0"/>
              <a:t> in the wrong place. To protect against this,</a:t>
            </a:r>
            <a:r>
              <a:rPr lang="en-AU" sz="2400" dirty="0"/>
              <a:t> make sure you use lots of comments or put a </a:t>
            </a:r>
            <a:r>
              <a:rPr lang="en-AU" sz="2400" dirty="0" err="1"/>
              <a:t>br</a:t>
            </a:r>
            <a:r>
              <a:rPr lang="en-AU" sz="2400" dirty="0"/>
              <a:t>() after sections. This will save you MASSIVE headaches.</a:t>
            </a:r>
          </a:p>
        </p:txBody>
      </p:sp>
    </p:spTree>
    <p:extLst>
      <p:ext uri="{BB962C8B-B14F-4D97-AF65-F5344CB8AC3E}">
        <p14:creationId xmlns:p14="http://schemas.microsoft.com/office/powerpoint/2010/main" val="256680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D524-024C-4B7C-8AAD-93144ECD95FD}"/>
              </a:ext>
            </a:extLst>
          </p:cNvPr>
          <p:cNvSpPr>
            <a:spLocks noGrp="1"/>
          </p:cNvSpPr>
          <p:nvPr>
            <p:ph type="title"/>
          </p:nvPr>
        </p:nvSpPr>
        <p:spPr>
          <a:xfrm>
            <a:off x="1024128" y="471509"/>
            <a:ext cx="9410056" cy="1737360"/>
          </a:xfrm>
        </p:spPr>
        <p:txBody>
          <a:bodyPr/>
          <a:lstStyle/>
          <a:p>
            <a:r>
              <a:rPr lang="en-AU" dirty="0"/>
              <a:t>things I’VE SPENT WAY TOO MUCH TIME ON PART 1</a:t>
            </a:r>
          </a:p>
        </p:txBody>
      </p:sp>
      <p:sp>
        <p:nvSpPr>
          <p:cNvPr id="4" name="Text Placeholder 3">
            <a:extLst>
              <a:ext uri="{FF2B5EF4-FFF2-40B4-BE49-F238E27FC236}">
                <a16:creationId xmlns:a16="http://schemas.microsoft.com/office/drawing/2014/main" id="{EE70C804-B867-4D0F-9023-57B0298F92EA}"/>
              </a:ext>
            </a:extLst>
          </p:cNvPr>
          <p:cNvSpPr>
            <a:spLocks noGrp="1"/>
          </p:cNvSpPr>
          <p:nvPr>
            <p:ph type="body" sz="half" idx="2"/>
          </p:nvPr>
        </p:nvSpPr>
        <p:spPr>
          <a:xfrm>
            <a:off x="912893" y="1684814"/>
            <a:ext cx="10636526" cy="654488"/>
          </a:xfrm>
        </p:spPr>
        <p:txBody>
          <a:bodyPr/>
          <a:lstStyle/>
          <a:p>
            <a:r>
              <a:rPr lang="en-AU" dirty="0"/>
              <a:t>Labelling a pie chart which changes based on user input – therefore the centre of each of the 20+ slices can change up to 30x</a:t>
            </a:r>
          </a:p>
        </p:txBody>
      </p:sp>
      <p:pic>
        <p:nvPicPr>
          <p:cNvPr id="8" name="Picture 7">
            <a:extLst>
              <a:ext uri="{FF2B5EF4-FFF2-40B4-BE49-F238E27FC236}">
                <a16:creationId xmlns:a16="http://schemas.microsoft.com/office/drawing/2014/main" id="{FCCEBDCE-A570-4F49-88DB-C6272B8523A1}"/>
              </a:ext>
            </a:extLst>
          </p:cNvPr>
          <p:cNvPicPr>
            <a:picLocks noChangeAspect="1"/>
          </p:cNvPicPr>
          <p:nvPr/>
        </p:nvPicPr>
        <p:blipFill>
          <a:blip r:embed="rId3"/>
          <a:stretch>
            <a:fillRect/>
          </a:stretch>
        </p:blipFill>
        <p:spPr>
          <a:xfrm>
            <a:off x="748429" y="2012058"/>
            <a:ext cx="10695141" cy="4662509"/>
          </a:xfrm>
          <a:prstGeom prst="rect">
            <a:avLst/>
          </a:prstGeom>
        </p:spPr>
      </p:pic>
    </p:spTree>
    <p:extLst>
      <p:ext uri="{BB962C8B-B14F-4D97-AF65-F5344CB8AC3E}">
        <p14:creationId xmlns:p14="http://schemas.microsoft.com/office/powerpoint/2010/main" val="2841718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6D524-024C-4B7C-8AAD-93144ECD95FD}"/>
              </a:ext>
            </a:extLst>
          </p:cNvPr>
          <p:cNvSpPr>
            <a:spLocks noGrp="1"/>
          </p:cNvSpPr>
          <p:nvPr>
            <p:ph type="title"/>
          </p:nvPr>
        </p:nvSpPr>
        <p:spPr>
          <a:xfrm>
            <a:off x="1024128" y="471509"/>
            <a:ext cx="8909581" cy="1737360"/>
          </a:xfrm>
        </p:spPr>
        <p:txBody>
          <a:bodyPr/>
          <a:lstStyle/>
          <a:p>
            <a:r>
              <a:rPr lang="en-US" dirty="0"/>
              <a:t>things I’VE SPENT WAY TOO MUCH TIME ON PART 2</a:t>
            </a:r>
            <a:endParaRPr lang="en-AU" dirty="0"/>
          </a:p>
        </p:txBody>
      </p:sp>
      <p:sp>
        <p:nvSpPr>
          <p:cNvPr id="4" name="Text Placeholder 3">
            <a:extLst>
              <a:ext uri="{FF2B5EF4-FFF2-40B4-BE49-F238E27FC236}">
                <a16:creationId xmlns:a16="http://schemas.microsoft.com/office/drawing/2014/main" id="{EE70C804-B867-4D0F-9023-57B0298F92EA}"/>
              </a:ext>
            </a:extLst>
          </p:cNvPr>
          <p:cNvSpPr>
            <a:spLocks noGrp="1"/>
          </p:cNvSpPr>
          <p:nvPr>
            <p:ph type="body" sz="half" idx="2"/>
          </p:nvPr>
        </p:nvSpPr>
        <p:spPr>
          <a:xfrm>
            <a:off x="1024128" y="1619180"/>
            <a:ext cx="10465610" cy="483572"/>
          </a:xfrm>
        </p:spPr>
        <p:txBody>
          <a:bodyPr/>
          <a:lstStyle/>
          <a:p>
            <a:r>
              <a:rPr lang="en-AU" dirty="0"/>
              <a:t>Colouring individual rows of a table based on user input</a:t>
            </a:r>
          </a:p>
        </p:txBody>
      </p:sp>
      <p:pic>
        <p:nvPicPr>
          <p:cNvPr id="7" name="Picture 6">
            <a:extLst>
              <a:ext uri="{FF2B5EF4-FFF2-40B4-BE49-F238E27FC236}">
                <a16:creationId xmlns:a16="http://schemas.microsoft.com/office/drawing/2014/main" id="{AF834D8F-D60B-4A75-9865-C58D285149F8}"/>
              </a:ext>
            </a:extLst>
          </p:cNvPr>
          <p:cNvPicPr>
            <a:picLocks noChangeAspect="1"/>
          </p:cNvPicPr>
          <p:nvPr/>
        </p:nvPicPr>
        <p:blipFill>
          <a:blip r:embed="rId3"/>
          <a:stretch>
            <a:fillRect/>
          </a:stretch>
        </p:blipFill>
        <p:spPr>
          <a:xfrm>
            <a:off x="552597" y="2102752"/>
            <a:ext cx="9852642" cy="980964"/>
          </a:xfrm>
          <a:prstGeom prst="rect">
            <a:avLst/>
          </a:prstGeom>
        </p:spPr>
      </p:pic>
      <p:pic>
        <p:nvPicPr>
          <p:cNvPr id="5" name="Picture 4">
            <a:extLst>
              <a:ext uri="{FF2B5EF4-FFF2-40B4-BE49-F238E27FC236}">
                <a16:creationId xmlns:a16="http://schemas.microsoft.com/office/drawing/2014/main" id="{9C89EBA5-0A11-43B6-9230-1C7348EC8263}"/>
              </a:ext>
            </a:extLst>
          </p:cNvPr>
          <p:cNvPicPr>
            <a:picLocks noChangeAspect="1"/>
          </p:cNvPicPr>
          <p:nvPr/>
        </p:nvPicPr>
        <p:blipFill>
          <a:blip r:embed="rId4"/>
          <a:stretch>
            <a:fillRect/>
          </a:stretch>
        </p:blipFill>
        <p:spPr>
          <a:xfrm>
            <a:off x="552597" y="2910561"/>
            <a:ext cx="10711148" cy="3775933"/>
          </a:xfrm>
          <a:prstGeom prst="rect">
            <a:avLst/>
          </a:prstGeom>
        </p:spPr>
      </p:pic>
    </p:spTree>
    <p:extLst>
      <p:ext uri="{BB962C8B-B14F-4D97-AF65-F5344CB8AC3E}">
        <p14:creationId xmlns:p14="http://schemas.microsoft.com/office/powerpoint/2010/main" val="697864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073FB4-8838-482F-9B1E-56AF60AFD794}"/>
              </a:ext>
            </a:extLst>
          </p:cNvPr>
          <p:cNvPicPr>
            <a:picLocks noChangeAspect="1"/>
          </p:cNvPicPr>
          <p:nvPr/>
        </p:nvPicPr>
        <p:blipFill>
          <a:blip r:embed="rId2"/>
          <a:stretch>
            <a:fillRect/>
          </a:stretch>
        </p:blipFill>
        <p:spPr>
          <a:xfrm>
            <a:off x="975198" y="1100310"/>
            <a:ext cx="10241603" cy="2328690"/>
          </a:xfrm>
          <a:prstGeom prst="rect">
            <a:avLst/>
          </a:prstGeom>
        </p:spPr>
      </p:pic>
      <p:pic>
        <p:nvPicPr>
          <p:cNvPr id="6" name="Picture 5">
            <a:extLst>
              <a:ext uri="{FF2B5EF4-FFF2-40B4-BE49-F238E27FC236}">
                <a16:creationId xmlns:a16="http://schemas.microsoft.com/office/drawing/2014/main" id="{B0584421-FD37-4C1F-8589-6179FD930E48}"/>
              </a:ext>
            </a:extLst>
          </p:cNvPr>
          <p:cNvPicPr>
            <a:picLocks noChangeAspect="1"/>
          </p:cNvPicPr>
          <p:nvPr/>
        </p:nvPicPr>
        <p:blipFill>
          <a:blip r:embed="rId3"/>
          <a:stretch>
            <a:fillRect/>
          </a:stretch>
        </p:blipFill>
        <p:spPr>
          <a:xfrm>
            <a:off x="1196252" y="3608243"/>
            <a:ext cx="10020549" cy="2299037"/>
          </a:xfrm>
          <a:prstGeom prst="rect">
            <a:avLst/>
          </a:prstGeom>
        </p:spPr>
      </p:pic>
    </p:spTree>
    <p:extLst>
      <p:ext uri="{BB962C8B-B14F-4D97-AF65-F5344CB8AC3E}">
        <p14:creationId xmlns:p14="http://schemas.microsoft.com/office/powerpoint/2010/main" val="2985840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Be Remarkable Presentation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000" dirty="0" smtClean="0">
            <a:latin typeface="Arial"/>
            <a:cs typeface="Arial"/>
          </a:defRPr>
        </a:defPPr>
      </a:lstStyle>
    </a:txDef>
  </a:objectDefaults>
  <a:extraClrSchemeLst/>
  <a:extLst>
    <a:ext uri="{05A4C25C-085E-4340-85A3-A5531E510DB2}">
      <thm15:themeFamily xmlns:thm15="http://schemas.microsoft.com/office/thememl/2012/main" name="Presentation_template" id="{2D3D5820-5E98-6B41-B906-79FDC191A7EC}" vid="{1B6C47A3-3390-A445-BA0A-9C48ED4686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4302</TotalTime>
  <Words>1543</Words>
  <Application>Microsoft Office PowerPoint</Application>
  <PresentationFormat>Widescreen</PresentationFormat>
  <Paragraphs>145</Paragraphs>
  <Slides>15</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Arial</vt:lpstr>
      <vt:lpstr>Avenir Next</vt:lpstr>
      <vt:lpstr>Avenir Next Medium</vt:lpstr>
      <vt:lpstr>Calibri</vt:lpstr>
      <vt:lpstr>Copernicus Medium</vt:lpstr>
      <vt:lpstr>Jotia Medium</vt:lpstr>
      <vt:lpstr>Tw Cen MT</vt:lpstr>
      <vt:lpstr>Tw Cen MT Condensed</vt:lpstr>
      <vt:lpstr>Wingdings</vt:lpstr>
      <vt:lpstr>Wingdings 3</vt:lpstr>
      <vt:lpstr>Integral</vt:lpstr>
      <vt:lpstr>Be Remarkable Presentation_template</vt:lpstr>
      <vt:lpstr>R-LADIES: Shiny APPs FOR PLACE BASED INITIATIVES</vt:lpstr>
      <vt:lpstr>PowerPoint Presentation</vt:lpstr>
      <vt:lpstr>PowerPoint Presentation</vt:lpstr>
      <vt:lpstr>PowerPoint Presentation</vt:lpstr>
      <vt:lpstr>SHINY BASICS</vt:lpstr>
      <vt:lpstr>3 TIPS TO MAKE YOUR SHINY LIFE EASIER</vt:lpstr>
      <vt:lpstr>things I’VE SPENT WAY TOO MUCH TIME ON PART 1</vt:lpstr>
      <vt:lpstr>things I’VE SPENT WAY TOO MUCH TIME ON PART 2</vt:lpstr>
      <vt:lpstr>PowerPoint Presentation</vt:lpstr>
      <vt:lpstr>2019 Election</vt:lpstr>
      <vt:lpstr>Logan TOGETHER: SERVICE RESPONSE</vt:lpstr>
      <vt:lpstr>PowerPoint Presentation</vt:lpstr>
      <vt:lpstr>Food environment : Research Translation </vt:lpstr>
      <vt:lpstr>UNDERSTANDING ENERGY POVERTY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 through Place based data</dc:title>
  <dc:creator>Rhetta Chappell</dc:creator>
  <cp:lastModifiedBy>Windows User</cp:lastModifiedBy>
  <cp:revision>29</cp:revision>
  <cp:lastPrinted>2019-06-28T02:30:14Z</cp:lastPrinted>
  <dcterms:created xsi:type="dcterms:W3CDTF">2019-06-27T10:56:47Z</dcterms:created>
  <dcterms:modified xsi:type="dcterms:W3CDTF">2019-07-01T02:54:25Z</dcterms:modified>
</cp:coreProperties>
</file>